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87FF"/>
    <a:srgbClr val="181C30"/>
    <a:srgbClr val="190037"/>
    <a:srgbClr val="6D79B6"/>
    <a:srgbClr val="2E334D"/>
    <a:srgbClr val="2B1D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94660"/>
  </p:normalViewPr>
  <p:slideViewPr>
    <p:cSldViewPr snapToGrid="0">
      <p:cViewPr varScale="1">
        <p:scale>
          <a:sx n="105" d="100"/>
          <a:sy n="105"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3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1037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8040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pic>
        <p:nvPicPr>
          <p:cNvPr id="7" name="Picture 6" descr="A blue elephant with white outline&#10;&#10;Description automatically generated">
            <a:extLst>
              <a:ext uri="{FF2B5EF4-FFF2-40B4-BE49-F238E27FC236}">
                <a16:creationId xmlns:a16="http://schemas.microsoft.com/office/drawing/2014/main" id="{640E599E-0865-CDF7-BF35-2BB2BF66F3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023" y="305613"/>
            <a:ext cx="799803" cy="825603"/>
          </a:xfrm>
          <a:prstGeom prst="rect">
            <a:avLst/>
          </a:prstGeom>
        </p:spPr>
      </p:pic>
    </p:spTree>
    <p:extLst>
      <p:ext uri="{BB962C8B-B14F-4D97-AF65-F5344CB8AC3E}">
        <p14:creationId xmlns:p14="http://schemas.microsoft.com/office/powerpoint/2010/main" val="427921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pic>
        <p:nvPicPr>
          <p:cNvPr id="9" name="Picture 8" descr="A blue elephant with white outline&#10;&#10;Description automatically generated">
            <a:extLst>
              <a:ext uri="{FF2B5EF4-FFF2-40B4-BE49-F238E27FC236}">
                <a16:creationId xmlns:a16="http://schemas.microsoft.com/office/drawing/2014/main" id="{DF0A7BEE-A40F-CCD7-3990-1BCE6C481C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023" y="305613"/>
            <a:ext cx="799803" cy="825603"/>
          </a:xfrm>
          <a:prstGeom prst="rect">
            <a:avLst/>
          </a:prstGeom>
        </p:spPr>
      </p:pic>
    </p:spTree>
    <p:extLst>
      <p:ext uri="{BB962C8B-B14F-4D97-AF65-F5344CB8AC3E}">
        <p14:creationId xmlns:p14="http://schemas.microsoft.com/office/powerpoint/2010/main" val="367354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pic>
        <p:nvPicPr>
          <p:cNvPr id="9" name="Picture 8" descr="A blue elephant with white outline&#10;&#10;Description automatically generated">
            <a:extLst>
              <a:ext uri="{FF2B5EF4-FFF2-40B4-BE49-F238E27FC236}">
                <a16:creationId xmlns:a16="http://schemas.microsoft.com/office/drawing/2014/main" id="{AD581590-FB82-5AC3-0EFC-8D8D032FE3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023" y="305613"/>
            <a:ext cx="799803" cy="825603"/>
          </a:xfrm>
          <a:prstGeom prst="rect">
            <a:avLst/>
          </a:prstGeom>
        </p:spPr>
      </p:pic>
    </p:spTree>
    <p:extLst>
      <p:ext uri="{BB962C8B-B14F-4D97-AF65-F5344CB8AC3E}">
        <p14:creationId xmlns:p14="http://schemas.microsoft.com/office/powerpoint/2010/main" val="167748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pic>
        <p:nvPicPr>
          <p:cNvPr id="13" name="Picture 12" descr="A blue elephant with white outline&#10;&#10;Description automatically generated">
            <a:extLst>
              <a:ext uri="{FF2B5EF4-FFF2-40B4-BE49-F238E27FC236}">
                <a16:creationId xmlns:a16="http://schemas.microsoft.com/office/drawing/2014/main" id="{9F187B64-04DC-41D6-FC52-365B3E69FB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023" y="305613"/>
            <a:ext cx="799803" cy="825603"/>
          </a:xfrm>
          <a:prstGeom prst="rect">
            <a:avLst/>
          </a:prstGeom>
        </p:spPr>
      </p:pic>
    </p:spTree>
    <p:extLst>
      <p:ext uri="{BB962C8B-B14F-4D97-AF65-F5344CB8AC3E}">
        <p14:creationId xmlns:p14="http://schemas.microsoft.com/office/powerpoint/2010/main" val="39735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pic>
        <p:nvPicPr>
          <p:cNvPr id="8" name="Picture 7" descr="A blue elephant with white outline&#10;&#10;Description automatically generated">
            <a:extLst>
              <a:ext uri="{FF2B5EF4-FFF2-40B4-BE49-F238E27FC236}">
                <a16:creationId xmlns:a16="http://schemas.microsoft.com/office/drawing/2014/main" id="{1C6F61A5-71C8-6B5F-4720-09DB6F0216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023" y="305613"/>
            <a:ext cx="799803" cy="825603"/>
          </a:xfrm>
          <a:prstGeom prst="rect">
            <a:avLst/>
          </a:prstGeom>
        </p:spPr>
      </p:pic>
    </p:spTree>
    <p:extLst>
      <p:ext uri="{BB962C8B-B14F-4D97-AF65-F5344CB8AC3E}">
        <p14:creationId xmlns:p14="http://schemas.microsoft.com/office/powerpoint/2010/main" val="52091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3545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7686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4/13/2024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289809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4/13/2024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525631815"/>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github.com/JRhin" TargetMode="External"/><Relationship Id="rId2" Type="http://schemas.openxmlformats.org/officeDocument/2006/relationships/hyperlink" Target="https://github.com/JRhin/CrimesNetwork" TargetMode="External"/><Relationship Id="rId1" Type="http://schemas.openxmlformats.org/officeDocument/2006/relationships/slideLayout" Target="../slideLayouts/slideLayout7.xml"/><Relationship Id="rId6" Type="http://schemas.openxmlformats.org/officeDocument/2006/relationships/hyperlink" Target="https://github.com/Engrima18"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eo4j-graph-examples/pol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391DB8F-CD1E-4B48-81D6-9781BA3F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3268" y="5474"/>
            <a:ext cx="9098732" cy="6858000"/>
          </a:xfrm>
          <a:custGeom>
            <a:avLst/>
            <a:gdLst>
              <a:gd name="connsiteX0" fmla="*/ 6010592 w 9098732"/>
              <a:gd name="connsiteY0" fmla="*/ 0 h 6858000"/>
              <a:gd name="connsiteX1" fmla="*/ 6873692 w 9098732"/>
              <a:gd name="connsiteY1" fmla="*/ 0 h 6858000"/>
              <a:gd name="connsiteX2" fmla="*/ 6873692 w 9098732"/>
              <a:gd name="connsiteY2" fmla="*/ 1553955 h 6858000"/>
              <a:gd name="connsiteX3" fmla="*/ 8235629 w 9098732"/>
              <a:gd name="connsiteY3" fmla="*/ 4 h 6858000"/>
              <a:gd name="connsiteX4" fmla="*/ 8235630 w 9098732"/>
              <a:gd name="connsiteY4" fmla="*/ 2 h 6858000"/>
              <a:gd name="connsiteX5" fmla="*/ 8235632 w 9098732"/>
              <a:gd name="connsiteY5" fmla="*/ 0 h 6858000"/>
              <a:gd name="connsiteX6" fmla="*/ 9098732 w 9098732"/>
              <a:gd name="connsiteY6" fmla="*/ 0 h 6858000"/>
              <a:gd name="connsiteX7" fmla="*/ 9098732 w 9098732"/>
              <a:gd name="connsiteY7" fmla="*/ 6858000 h 6858000"/>
              <a:gd name="connsiteX8" fmla="*/ 6873692 w 9098732"/>
              <a:gd name="connsiteY8" fmla="*/ 6858000 h 6858000"/>
              <a:gd name="connsiteX9" fmla="*/ 2225040 w 9098732"/>
              <a:gd name="connsiteY9" fmla="*/ 6858000 h 6858000"/>
              <a:gd name="connsiteX10" fmla="*/ 0 w 9098732"/>
              <a:gd name="connsiteY10" fmla="*/ 6858000 h 6858000"/>
              <a:gd name="connsiteX11" fmla="*/ 6010589 w 9098732"/>
              <a:gd name="connsiteY11" fmla="*/ 4 h 6858000"/>
              <a:gd name="connsiteX12" fmla="*/ 6010590 w 9098732"/>
              <a:gd name="connsiteY12" fmla="*/ 2 h 6858000"/>
              <a:gd name="connsiteX0" fmla="*/ 6010592 w 9098732"/>
              <a:gd name="connsiteY0" fmla="*/ 0 h 6858000"/>
              <a:gd name="connsiteX1" fmla="*/ 6873692 w 9098732"/>
              <a:gd name="connsiteY1" fmla="*/ 0 h 6858000"/>
              <a:gd name="connsiteX2" fmla="*/ 8235629 w 9098732"/>
              <a:gd name="connsiteY2" fmla="*/ 4 h 6858000"/>
              <a:gd name="connsiteX3" fmla="*/ 8235630 w 9098732"/>
              <a:gd name="connsiteY3" fmla="*/ 2 h 6858000"/>
              <a:gd name="connsiteX4" fmla="*/ 8235632 w 9098732"/>
              <a:gd name="connsiteY4" fmla="*/ 0 h 6858000"/>
              <a:gd name="connsiteX5" fmla="*/ 9098732 w 9098732"/>
              <a:gd name="connsiteY5" fmla="*/ 0 h 6858000"/>
              <a:gd name="connsiteX6" fmla="*/ 9098732 w 9098732"/>
              <a:gd name="connsiteY6" fmla="*/ 6858000 h 6858000"/>
              <a:gd name="connsiteX7" fmla="*/ 6873692 w 9098732"/>
              <a:gd name="connsiteY7" fmla="*/ 6858000 h 6858000"/>
              <a:gd name="connsiteX8" fmla="*/ 2225040 w 9098732"/>
              <a:gd name="connsiteY8" fmla="*/ 6858000 h 6858000"/>
              <a:gd name="connsiteX9" fmla="*/ 0 w 9098732"/>
              <a:gd name="connsiteY9" fmla="*/ 6858000 h 6858000"/>
              <a:gd name="connsiteX10" fmla="*/ 6010589 w 9098732"/>
              <a:gd name="connsiteY10" fmla="*/ 4 h 6858000"/>
              <a:gd name="connsiteX11" fmla="*/ 6010590 w 9098732"/>
              <a:gd name="connsiteY11" fmla="*/ 2 h 6858000"/>
              <a:gd name="connsiteX12" fmla="*/ 6010592 w 9098732"/>
              <a:gd name="connsiteY12" fmla="*/ 0 h 6858000"/>
              <a:gd name="connsiteX0" fmla="*/ 6010592 w 9098732"/>
              <a:gd name="connsiteY0" fmla="*/ 0 h 6858000"/>
              <a:gd name="connsiteX1" fmla="*/ 8235629 w 9098732"/>
              <a:gd name="connsiteY1" fmla="*/ 4 h 6858000"/>
              <a:gd name="connsiteX2" fmla="*/ 8235630 w 9098732"/>
              <a:gd name="connsiteY2" fmla="*/ 2 h 6858000"/>
              <a:gd name="connsiteX3" fmla="*/ 8235632 w 9098732"/>
              <a:gd name="connsiteY3" fmla="*/ 0 h 6858000"/>
              <a:gd name="connsiteX4" fmla="*/ 9098732 w 9098732"/>
              <a:gd name="connsiteY4" fmla="*/ 0 h 6858000"/>
              <a:gd name="connsiteX5" fmla="*/ 9098732 w 9098732"/>
              <a:gd name="connsiteY5" fmla="*/ 6858000 h 6858000"/>
              <a:gd name="connsiteX6" fmla="*/ 6873692 w 9098732"/>
              <a:gd name="connsiteY6" fmla="*/ 6858000 h 6858000"/>
              <a:gd name="connsiteX7" fmla="*/ 2225040 w 9098732"/>
              <a:gd name="connsiteY7" fmla="*/ 6858000 h 6858000"/>
              <a:gd name="connsiteX8" fmla="*/ 0 w 9098732"/>
              <a:gd name="connsiteY8" fmla="*/ 6858000 h 6858000"/>
              <a:gd name="connsiteX9" fmla="*/ 6010589 w 9098732"/>
              <a:gd name="connsiteY9" fmla="*/ 4 h 6858000"/>
              <a:gd name="connsiteX10" fmla="*/ 6010590 w 9098732"/>
              <a:gd name="connsiteY10" fmla="*/ 2 h 6858000"/>
              <a:gd name="connsiteX11" fmla="*/ 6010592 w 9098732"/>
              <a:gd name="connsiteY11"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6873692 w 9098732"/>
              <a:gd name="connsiteY5" fmla="*/ 6858000 h 6858000"/>
              <a:gd name="connsiteX6" fmla="*/ 2225040 w 9098732"/>
              <a:gd name="connsiteY6" fmla="*/ 6858000 h 6858000"/>
              <a:gd name="connsiteX7" fmla="*/ 0 w 9098732"/>
              <a:gd name="connsiteY7" fmla="*/ 6858000 h 6858000"/>
              <a:gd name="connsiteX8" fmla="*/ 6010589 w 9098732"/>
              <a:gd name="connsiteY8" fmla="*/ 4 h 6858000"/>
              <a:gd name="connsiteX9" fmla="*/ 6010590 w 9098732"/>
              <a:gd name="connsiteY9" fmla="*/ 2 h 6858000"/>
              <a:gd name="connsiteX10" fmla="*/ 6010592 w 9098732"/>
              <a:gd name="connsiteY10"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2225040 w 9098732"/>
              <a:gd name="connsiteY5" fmla="*/ 6858000 h 6858000"/>
              <a:gd name="connsiteX6" fmla="*/ 0 w 9098732"/>
              <a:gd name="connsiteY6" fmla="*/ 6858000 h 6858000"/>
              <a:gd name="connsiteX7" fmla="*/ 6010589 w 9098732"/>
              <a:gd name="connsiteY7" fmla="*/ 4 h 6858000"/>
              <a:gd name="connsiteX8" fmla="*/ 6010590 w 9098732"/>
              <a:gd name="connsiteY8" fmla="*/ 2 h 6858000"/>
              <a:gd name="connsiteX9" fmla="*/ 6010592 w 9098732"/>
              <a:gd name="connsiteY9"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0 w 9098732"/>
              <a:gd name="connsiteY5" fmla="*/ 6858000 h 6858000"/>
              <a:gd name="connsiteX6" fmla="*/ 6010589 w 9098732"/>
              <a:gd name="connsiteY6" fmla="*/ 4 h 6858000"/>
              <a:gd name="connsiteX7" fmla="*/ 6010590 w 9098732"/>
              <a:gd name="connsiteY7" fmla="*/ 2 h 6858000"/>
              <a:gd name="connsiteX8" fmla="*/ 6010592 w 909873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3A6124DA-4113-7B8A-A5C6-D6EFF4908117}"/>
              </a:ext>
            </a:extLst>
          </p:cNvPr>
          <p:cNvSpPr txBox="1"/>
          <p:nvPr/>
        </p:nvSpPr>
        <p:spPr>
          <a:xfrm>
            <a:off x="6286500" y="3429000"/>
            <a:ext cx="4953000" cy="2285993"/>
          </a:xfrm>
          <a:prstGeom prst="rect">
            <a:avLst/>
          </a:prstGeom>
        </p:spPr>
        <p:txBody>
          <a:bodyPr vert="horz" lIns="91440" tIns="45720" rIns="91440" bIns="45720" rtlCol="0" anchor="b">
            <a:normAutofit/>
          </a:bodyPr>
          <a:lstStyle/>
          <a:p>
            <a:pPr algn="r">
              <a:spcBef>
                <a:spcPct val="0"/>
              </a:spcBef>
              <a:spcAft>
                <a:spcPts val="600"/>
              </a:spcAft>
            </a:pPr>
            <a:r>
              <a:rPr lang="en-US" sz="4800" cap="all" spc="300" dirty="0">
                <a:latin typeface="+mj-lt"/>
                <a:ea typeface="+mj-ea"/>
                <a:cs typeface="+mj-cs"/>
              </a:rPr>
              <a:t>Pole crimes</a:t>
            </a:r>
          </a:p>
        </p:txBody>
      </p:sp>
      <p:pic>
        <p:nvPicPr>
          <p:cNvPr id="9" name="Picture 8">
            <a:extLst>
              <a:ext uri="{FF2B5EF4-FFF2-40B4-BE49-F238E27FC236}">
                <a16:creationId xmlns:a16="http://schemas.microsoft.com/office/drawing/2014/main" id="{FA80EAFD-53E0-377A-B5B3-297C0DE31996}"/>
              </a:ext>
            </a:extLst>
          </p:cNvPr>
          <p:cNvPicPr>
            <a:picLocks noChangeAspect="1"/>
          </p:cNvPicPr>
          <p:nvPr/>
        </p:nvPicPr>
        <p:blipFill>
          <a:blip r:embed="rId2">
            <a:extLst>
              <a:ext uri="{28A0092B-C50C-407E-A947-70E740481C1C}">
                <a14:useLocalDpi xmlns:a14="http://schemas.microsoft.com/office/drawing/2010/main" val="0"/>
              </a:ext>
            </a:extLst>
          </a:blip>
          <a:srcRect t="12434" b="12434"/>
          <a:stretch/>
        </p:blipFill>
        <p:spPr>
          <a:xfrm>
            <a:off x="20" y="10"/>
            <a:ext cx="9113086" cy="6857990"/>
          </a:xfrm>
          <a:custGeom>
            <a:avLst/>
            <a:gdLst/>
            <a:ahLst/>
            <a:cxnLst/>
            <a:rect l="l" t="t" r="r" b="b"/>
            <a:pathLst>
              <a:path w="9113106" h="6858000">
                <a:moveTo>
                  <a:pt x="9113106" y="0"/>
                </a:moveTo>
                <a:lnTo>
                  <a:pt x="3102514" y="6858000"/>
                </a:lnTo>
                <a:lnTo>
                  <a:pt x="0" y="6858000"/>
                </a:lnTo>
                <a:lnTo>
                  <a:pt x="0" y="1"/>
                </a:lnTo>
                <a:close/>
              </a:path>
            </a:pathLst>
          </a:custGeom>
        </p:spPr>
      </p:pic>
      <p:sp>
        <p:nvSpPr>
          <p:cNvPr id="39" name="Freeform: Shape 38">
            <a:extLst>
              <a:ext uri="{FF2B5EF4-FFF2-40B4-BE49-F238E27FC236}">
                <a16:creationId xmlns:a16="http://schemas.microsoft.com/office/drawing/2014/main" id="{3093C5F1-820E-45E2-BF45-96B147FEC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black background with white text&#10;&#10;Description automatically generated">
            <a:extLst>
              <a:ext uri="{FF2B5EF4-FFF2-40B4-BE49-F238E27FC236}">
                <a16:creationId xmlns:a16="http://schemas.microsoft.com/office/drawing/2014/main" id="{C26EC570-D16C-9503-FC7A-63CBE2790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275" y="195980"/>
            <a:ext cx="2279569" cy="947027"/>
          </a:xfrm>
          <a:prstGeom prst="rect">
            <a:avLst/>
          </a:prstGeom>
        </p:spPr>
      </p:pic>
    </p:spTree>
    <p:extLst>
      <p:ext uri="{BB962C8B-B14F-4D97-AF65-F5344CB8AC3E}">
        <p14:creationId xmlns:p14="http://schemas.microsoft.com/office/powerpoint/2010/main" val="748016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5</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640027" cy="1846659"/>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For each type of crime type evaluate the standard deviation of the distance between the locations of the related crimes in order to understand if crimes are pretty concentrated or spread out in different areas of the city.</a:t>
            </a:r>
          </a:p>
          <a:p>
            <a:r>
              <a:rPr lang="en-US" sz="1400" dirty="0"/>
              <a:t>Also report the total number of areas involved in each type of crime.</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4196430" cy="2062103"/>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For each type of crime, it may be interesting to understand how uniformly the number of crimes is distributed over the urban area. We also report the number of areas involved so that the geographical extent (in terms of square footage) can be </a:t>
            </a:r>
            <a:r>
              <a:rPr lang="en-US" sz="1400" dirty="0" err="1"/>
              <a:t>normalised</a:t>
            </a:r>
            <a:r>
              <a:rPr lang="en-US" sz="1400" dirty="0"/>
              <a:t> by the number of areas over which it is defined.</a:t>
            </a:r>
          </a:p>
        </p:txBody>
      </p:sp>
      <p:sp>
        <p:nvSpPr>
          <p:cNvPr id="2" name="TextBox 1">
            <a:extLst>
              <a:ext uri="{FF2B5EF4-FFF2-40B4-BE49-F238E27FC236}">
                <a16:creationId xmlns:a16="http://schemas.microsoft.com/office/drawing/2014/main" id="{85C98690-E38A-299B-346E-3073885C0CB3}"/>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0.363 seconds / Optimized 0.312 seconds</a:t>
            </a:r>
          </a:p>
        </p:txBody>
      </p:sp>
      <p:graphicFrame>
        <p:nvGraphicFramePr>
          <p:cNvPr id="5" name="Table 4">
            <a:extLst>
              <a:ext uri="{FF2B5EF4-FFF2-40B4-BE49-F238E27FC236}">
                <a16:creationId xmlns:a16="http://schemas.microsoft.com/office/drawing/2014/main" id="{1E2413A3-82AC-F421-B974-0BB7FD9538D4}"/>
              </a:ext>
            </a:extLst>
          </p:cNvPr>
          <p:cNvGraphicFramePr>
            <a:graphicFrameLocks noGrp="1"/>
          </p:cNvGraphicFramePr>
          <p:nvPr>
            <p:extLst>
              <p:ext uri="{D42A27DB-BD31-4B8C-83A1-F6EECF244321}">
                <p14:modId xmlns:p14="http://schemas.microsoft.com/office/powerpoint/2010/main" val="419619195"/>
              </p:ext>
            </p:extLst>
          </p:nvPr>
        </p:nvGraphicFramePr>
        <p:xfrm>
          <a:off x="2180290" y="3358305"/>
          <a:ext cx="7315200" cy="2243156"/>
        </p:xfrm>
        <a:graphic>
          <a:graphicData uri="http://schemas.openxmlformats.org/drawingml/2006/table">
            <a:tbl>
              <a:tblPr>
                <a:tableStyleId>{69C7853C-536D-4A76-A0AE-DD22124D55A5}</a:tableStyleId>
              </a:tblPr>
              <a:tblGrid>
                <a:gridCol w="1997444">
                  <a:extLst>
                    <a:ext uri="{9D8B030D-6E8A-4147-A177-3AD203B41FA5}">
                      <a16:colId xmlns:a16="http://schemas.microsoft.com/office/drawing/2014/main" val="2897951940"/>
                    </a:ext>
                  </a:extLst>
                </a:gridCol>
                <a:gridCol w="1054375">
                  <a:extLst>
                    <a:ext uri="{9D8B030D-6E8A-4147-A177-3AD203B41FA5}">
                      <a16:colId xmlns:a16="http://schemas.microsoft.com/office/drawing/2014/main" val="227532617"/>
                    </a:ext>
                  </a:extLst>
                </a:gridCol>
                <a:gridCol w="1188720">
                  <a:extLst>
                    <a:ext uri="{9D8B030D-6E8A-4147-A177-3AD203B41FA5}">
                      <a16:colId xmlns:a16="http://schemas.microsoft.com/office/drawing/2014/main" val="847935901"/>
                    </a:ext>
                  </a:extLst>
                </a:gridCol>
                <a:gridCol w="1088136">
                  <a:extLst>
                    <a:ext uri="{9D8B030D-6E8A-4147-A177-3AD203B41FA5}">
                      <a16:colId xmlns:a16="http://schemas.microsoft.com/office/drawing/2014/main" val="1084764645"/>
                    </a:ext>
                  </a:extLst>
                </a:gridCol>
                <a:gridCol w="1188720">
                  <a:extLst>
                    <a:ext uri="{9D8B030D-6E8A-4147-A177-3AD203B41FA5}">
                      <a16:colId xmlns:a16="http://schemas.microsoft.com/office/drawing/2014/main" val="87827846"/>
                    </a:ext>
                  </a:extLst>
                </a:gridCol>
                <a:gridCol w="797805">
                  <a:extLst>
                    <a:ext uri="{9D8B030D-6E8A-4147-A177-3AD203B41FA5}">
                      <a16:colId xmlns:a16="http://schemas.microsoft.com/office/drawing/2014/main" val="1671905841"/>
                    </a:ext>
                  </a:extLst>
                </a:gridCol>
              </a:tblGrid>
              <a:tr h="171091">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crimetype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centroidlatitude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centroidlongitude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stdlatitude_km</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stdlongitude_km</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differentarea</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chemeClr val="bg2">
                        <a:lumMod val="50000"/>
                        <a:lumOff val="50000"/>
                      </a:schemeClr>
                    </a:solidFill>
                  </a:tcPr>
                </a:tc>
                <a:extLst>
                  <a:ext uri="{0D108BD9-81ED-4DB2-BD59-A6C34878D82A}">
                    <a16:rowId xmlns:a16="http://schemas.microsoft.com/office/drawing/2014/main" val="2056901216"/>
                  </a:ext>
                </a:extLst>
              </a:tr>
              <a:tr h="339046">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53.50694</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-2.27424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7.03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16.66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5515</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2911664107"/>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Public order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53.50586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-2.27196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6.75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15.66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3427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3112802615"/>
                  </a:ext>
                </a:extLst>
              </a:tr>
              <a:tr h="339046">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Criminal damage and arson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53.50518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-2.27893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7.04</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17.04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2864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4005426381"/>
                  </a:ext>
                </a:extLst>
              </a:tr>
              <a:tr h="143147">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Burglary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53.50044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-2.27709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7.47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17.31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2404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722522344"/>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Vehicle crime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53.49939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-2.28067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17.19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2200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1138399351"/>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Other theft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53.50037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-2.27841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16.36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1694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1780267980"/>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Shoplifting</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53.502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-2.27594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7.23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16.41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641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1079041011"/>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Other crime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53.5132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-2.29014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6.54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17.57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578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1907008845"/>
                  </a:ext>
                </a:extLst>
              </a:tr>
              <a:tr h="143147">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Robbery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53.48915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-2.2455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5.96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12.34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447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1022999994"/>
                  </a:ext>
                </a:extLst>
              </a:tr>
              <a:tr h="1710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Bicycle theft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53.4787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-2.25895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6.11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12.43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355</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56" marR="6256" marT="6256" marB="0" anchor="b">
                    <a:solidFill>
                      <a:srgbClr val="181C30"/>
                    </a:solidFill>
                  </a:tcPr>
                </a:tc>
                <a:extLst>
                  <a:ext uri="{0D108BD9-81ED-4DB2-BD59-A6C34878D82A}">
                    <a16:rowId xmlns:a16="http://schemas.microsoft.com/office/drawing/2014/main" val="699796792"/>
                  </a:ext>
                </a:extLst>
              </a:tr>
            </a:tbl>
          </a:graphicData>
        </a:graphic>
      </p:graphicFrame>
    </p:spTree>
    <p:extLst>
      <p:ext uri="{BB962C8B-B14F-4D97-AF65-F5344CB8AC3E}">
        <p14:creationId xmlns:p14="http://schemas.microsoft.com/office/powerpoint/2010/main" val="2620245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6</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484579" cy="2277547"/>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Identify people that possibly had crime related phone calls.</a:t>
            </a:r>
          </a:p>
          <a:p>
            <a:r>
              <a:rPr lang="en-US" sz="1400" dirty="0"/>
              <a:t>This query, for a specific query crime, returns people that have had (as a caller or a called) a lot of calls with people that do not belong to their family (order by "</a:t>
            </a:r>
            <a:r>
              <a:rPr lang="en-US" sz="1400" i="1" dirty="0" err="1"/>
              <a:t>No_fam_calls</a:t>
            </a:r>
            <a:r>
              <a:rPr lang="en-US" sz="1400" dirty="0"/>
              <a:t>" counter), in the period of 10 days before the crime and that live in the same area (“</a:t>
            </a:r>
            <a:r>
              <a:rPr lang="en-US" sz="1400" i="1" dirty="0" err="1"/>
              <a:t>post_code</a:t>
            </a:r>
            <a:r>
              <a:rPr lang="en-US" sz="1400" dirty="0"/>
              <a:t>”) where the crime occurred.</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2062103"/>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For a specific crime, we report a forensic analysis of the telephone traffic for people geographically linked to the crime.</a:t>
            </a:r>
          </a:p>
          <a:p>
            <a:r>
              <a:rPr lang="en-US" sz="1400" dirty="0"/>
              <a:t>In particular, we focus on calls in the days preceding the crime, made between individuals not belonging to the same family.</a:t>
            </a:r>
          </a:p>
        </p:txBody>
      </p:sp>
      <p:sp>
        <p:nvSpPr>
          <p:cNvPr id="2" name="TextBox 1">
            <a:extLst>
              <a:ext uri="{FF2B5EF4-FFF2-40B4-BE49-F238E27FC236}">
                <a16:creationId xmlns:a16="http://schemas.microsoft.com/office/drawing/2014/main" id="{D4BEFB69-117D-30A5-FA68-80498C25CBB5}"/>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0.108 seconds</a:t>
            </a:r>
          </a:p>
        </p:txBody>
      </p:sp>
      <p:graphicFrame>
        <p:nvGraphicFramePr>
          <p:cNvPr id="5" name="Table 4">
            <a:extLst>
              <a:ext uri="{FF2B5EF4-FFF2-40B4-BE49-F238E27FC236}">
                <a16:creationId xmlns:a16="http://schemas.microsoft.com/office/drawing/2014/main" id="{64A7CCAC-EF4B-FB34-612D-99F187D1DF2D}"/>
              </a:ext>
            </a:extLst>
          </p:cNvPr>
          <p:cNvGraphicFramePr>
            <a:graphicFrameLocks noGrp="1"/>
          </p:cNvGraphicFramePr>
          <p:nvPr>
            <p:extLst>
              <p:ext uri="{D42A27DB-BD31-4B8C-83A1-F6EECF244321}">
                <p14:modId xmlns:p14="http://schemas.microsoft.com/office/powerpoint/2010/main" val="1181959094"/>
              </p:ext>
            </p:extLst>
          </p:nvPr>
        </p:nvGraphicFramePr>
        <p:xfrm>
          <a:off x="2272837" y="3942620"/>
          <a:ext cx="4267200" cy="1104900"/>
        </p:xfrm>
        <a:graphic>
          <a:graphicData uri="http://schemas.openxmlformats.org/drawingml/2006/table">
            <a:tbl>
              <a:tblPr>
                <a:tableStyleId>{69C7853C-536D-4A76-A0AE-DD22124D55A5}</a:tableStyleId>
              </a:tblPr>
              <a:tblGrid>
                <a:gridCol w="1066800">
                  <a:extLst>
                    <a:ext uri="{9D8B030D-6E8A-4147-A177-3AD203B41FA5}">
                      <a16:colId xmlns:a16="http://schemas.microsoft.com/office/drawing/2014/main" val="1378587685"/>
                    </a:ext>
                  </a:extLst>
                </a:gridCol>
                <a:gridCol w="1066800">
                  <a:extLst>
                    <a:ext uri="{9D8B030D-6E8A-4147-A177-3AD203B41FA5}">
                      <a16:colId xmlns:a16="http://schemas.microsoft.com/office/drawing/2014/main" val="3645942012"/>
                    </a:ext>
                  </a:extLst>
                </a:gridCol>
                <a:gridCol w="1066800">
                  <a:extLst>
                    <a:ext uri="{9D8B030D-6E8A-4147-A177-3AD203B41FA5}">
                      <a16:colId xmlns:a16="http://schemas.microsoft.com/office/drawing/2014/main" val="637044485"/>
                    </a:ext>
                  </a:extLst>
                </a:gridCol>
                <a:gridCol w="1066800">
                  <a:extLst>
                    <a:ext uri="{9D8B030D-6E8A-4147-A177-3AD203B41FA5}">
                      <a16:colId xmlns:a16="http://schemas.microsoft.com/office/drawing/2014/main" val="4128964457"/>
                    </a:ext>
                  </a:extLst>
                </a:gridCol>
              </a:tblGrid>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person</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nhs_number</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phone_number</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no_fam_calls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87643414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Phillip Perry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884-33-9676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0-(106)592-7420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40314530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Deborah Ford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838-45-9343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5-(607)134-1574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35329943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Harry Lopez</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915-75-5600</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1-(776)710-5989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174130833"/>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Jonathan Hunt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298-36-6290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2-(527)185-1019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990964640"/>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Peter Bryant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245-63-7539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6-(184)813-2011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744956951"/>
                  </a:ext>
                </a:extLst>
              </a:tr>
            </a:tbl>
          </a:graphicData>
        </a:graphic>
      </p:graphicFrame>
    </p:spTree>
    <p:extLst>
      <p:ext uri="{BB962C8B-B14F-4D97-AF65-F5344CB8AC3E}">
        <p14:creationId xmlns:p14="http://schemas.microsoft.com/office/powerpoint/2010/main" val="425555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7</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329131" cy="1631216"/>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For each officer, return the number of cases to which it has been assigned which </a:t>
            </a:r>
            <a:r>
              <a:rPr lang="en-US" sz="1400" dirty="0" err="1"/>
              <a:t>last_outcome</a:t>
            </a:r>
            <a:r>
              <a:rPr lang="en-US" sz="1400" dirty="0"/>
              <a:t>="Under investigation"  as "</a:t>
            </a:r>
            <a:r>
              <a:rPr lang="en-US" sz="1400" dirty="0" err="1"/>
              <a:t>Num_unresolved</a:t>
            </a:r>
            <a:r>
              <a:rPr lang="en-US" sz="1400" dirty="0"/>
              <a:t>", and the most frequent type of crime to which it has been assigned.</a:t>
            </a:r>
          </a:p>
          <a:p>
            <a:r>
              <a:rPr lang="en-US" sz="1400" dirty="0"/>
              <a:t>Order the result by "</a:t>
            </a:r>
            <a:r>
              <a:rPr lang="en-US" sz="1400" dirty="0" err="1"/>
              <a:t>Num_unresolved</a:t>
            </a:r>
            <a:r>
              <a:rPr lang="en-US" sz="1400" dirty="0"/>
              <a:t>“.</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846659"/>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When considering the assignment of new cases, it may be useful to analyze the officers by number of unsolved cases currently assigned and 'area of </a:t>
            </a:r>
            <a:r>
              <a:rPr lang="en-US" sz="1400" dirty="0" err="1"/>
              <a:t>specialisation</a:t>
            </a:r>
            <a:r>
              <a:rPr lang="en-US" sz="1400" dirty="0"/>
              <a:t>' (i.e. the most frequent type of crime they have worked on).</a:t>
            </a:r>
          </a:p>
        </p:txBody>
      </p:sp>
      <p:sp>
        <p:nvSpPr>
          <p:cNvPr id="2" name="TextBox 1">
            <a:extLst>
              <a:ext uri="{FF2B5EF4-FFF2-40B4-BE49-F238E27FC236}">
                <a16:creationId xmlns:a16="http://schemas.microsoft.com/office/drawing/2014/main" id="{F31F7513-BB60-5B8B-6B96-B2F876AB6047}"/>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0.158 seconds / Optimized 0.129 seconds</a:t>
            </a:r>
          </a:p>
        </p:txBody>
      </p:sp>
      <p:graphicFrame>
        <p:nvGraphicFramePr>
          <p:cNvPr id="5" name="Table 4">
            <a:extLst>
              <a:ext uri="{FF2B5EF4-FFF2-40B4-BE49-F238E27FC236}">
                <a16:creationId xmlns:a16="http://schemas.microsoft.com/office/drawing/2014/main" id="{86B07CC4-77A8-E424-F9B1-EFD07558BA30}"/>
              </a:ext>
            </a:extLst>
          </p:cNvPr>
          <p:cNvGraphicFramePr>
            <a:graphicFrameLocks noGrp="1"/>
          </p:cNvGraphicFramePr>
          <p:nvPr>
            <p:extLst>
              <p:ext uri="{D42A27DB-BD31-4B8C-83A1-F6EECF244321}">
                <p14:modId xmlns:p14="http://schemas.microsoft.com/office/powerpoint/2010/main" val="3468978305"/>
              </p:ext>
            </p:extLst>
          </p:nvPr>
        </p:nvGraphicFramePr>
        <p:xfrm>
          <a:off x="2272837" y="3155949"/>
          <a:ext cx="4432226" cy="2440718"/>
        </p:xfrm>
        <a:graphic>
          <a:graphicData uri="http://schemas.openxmlformats.org/drawingml/2006/table">
            <a:tbl>
              <a:tblPr>
                <a:tableStyleId>{69C7853C-536D-4A76-A0AE-DD22124D55A5}</a:tableStyleId>
              </a:tblPr>
              <a:tblGrid>
                <a:gridCol w="1094666">
                  <a:extLst>
                    <a:ext uri="{9D8B030D-6E8A-4147-A177-3AD203B41FA5}">
                      <a16:colId xmlns:a16="http://schemas.microsoft.com/office/drawing/2014/main" val="3575194538"/>
                    </a:ext>
                  </a:extLst>
                </a:gridCol>
                <a:gridCol w="1929384">
                  <a:extLst>
                    <a:ext uri="{9D8B030D-6E8A-4147-A177-3AD203B41FA5}">
                      <a16:colId xmlns:a16="http://schemas.microsoft.com/office/drawing/2014/main" val="42702427"/>
                    </a:ext>
                  </a:extLst>
                </a:gridCol>
                <a:gridCol w="1408176">
                  <a:extLst>
                    <a:ext uri="{9D8B030D-6E8A-4147-A177-3AD203B41FA5}">
                      <a16:colId xmlns:a16="http://schemas.microsoft.com/office/drawing/2014/main" val="195858742"/>
                    </a:ext>
                  </a:extLst>
                </a:gridCol>
              </a:tblGrid>
              <a:tr h="152204">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officerbadge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officerspecialization</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totalnumunresolved</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chemeClr val="bg2">
                        <a:lumMod val="50000"/>
                        <a:lumOff val="50000"/>
                      </a:schemeClr>
                    </a:solidFill>
                  </a:tcPr>
                </a:tc>
                <a:extLst>
                  <a:ext uri="{0D108BD9-81ED-4DB2-BD59-A6C34878D82A}">
                    <a16:rowId xmlns:a16="http://schemas.microsoft.com/office/drawing/2014/main" val="1089918610"/>
                  </a:ext>
                </a:extLst>
              </a:tr>
              <a:tr h="226891">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55-5623906</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4283758711"/>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21-8583779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4183258418"/>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60-2236534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536998591"/>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09-6971653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3105384675"/>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90-5774272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1072085858"/>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30-4157186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3123564366"/>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21-9479736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2281232821"/>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32-8274663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681680332"/>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21-3341439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538742006"/>
                  </a:ext>
                </a:extLst>
              </a:tr>
              <a:tr h="226891">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48-0216838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168" marR="4168" marT="4168" marB="0" anchor="b">
                    <a:solidFill>
                      <a:srgbClr val="181C30"/>
                    </a:solidFill>
                  </a:tcPr>
                </a:tc>
                <a:extLst>
                  <a:ext uri="{0D108BD9-81ED-4DB2-BD59-A6C34878D82A}">
                    <a16:rowId xmlns:a16="http://schemas.microsoft.com/office/drawing/2014/main" val="783394305"/>
                  </a:ext>
                </a:extLst>
              </a:tr>
            </a:tbl>
          </a:graphicData>
        </a:graphic>
      </p:graphicFrame>
    </p:spTree>
    <p:extLst>
      <p:ext uri="{BB962C8B-B14F-4D97-AF65-F5344CB8AC3E}">
        <p14:creationId xmlns:p14="http://schemas.microsoft.com/office/powerpoint/2010/main" val="272258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8</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155395" cy="1631216"/>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For a given query date, return the total number of crimes occurred on that day for each area (</a:t>
            </a:r>
            <a:r>
              <a:rPr lang="en-US" sz="1400" dirty="0" err="1"/>
              <a:t>post_code</a:t>
            </a:r>
            <a:r>
              <a:rPr lang="en-US" sz="1400" dirty="0"/>
              <a:t>), the total number of people living in each area end the total number of calls made by the inhabitants on that day.</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415772"/>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For each day in each area, we find patterns between crime levels, population density of the area and telephone traffic between inhabitants of the area.</a:t>
            </a:r>
          </a:p>
        </p:txBody>
      </p:sp>
      <p:sp>
        <p:nvSpPr>
          <p:cNvPr id="2" name="TextBox 1">
            <a:extLst>
              <a:ext uri="{FF2B5EF4-FFF2-40B4-BE49-F238E27FC236}">
                <a16:creationId xmlns:a16="http://schemas.microsoft.com/office/drawing/2014/main" id="{3708599B-86B5-1035-C64A-3CED5AD9837C}"/>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0.135 seconds / Optimized 0.116 seconds</a:t>
            </a:r>
          </a:p>
        </p:txBody>
      </p:sp>
      <p:graphicFrame>
        <p:nvGraphicFramePr>
          <p:cNvPr id="5" name="Table 4">
            <a:extLst>
              <a:ext uri="{FF2B5EF4-FFF2-40B4-BE49-F238E27FC236}">
                <a16:creationId xmlns:a16="http://schemas.microsoft.com/office/drawing/2014/main" id="{A5FDF324-208F-8437-398A-746527586F22}"/>
              </a:ext>
            </a:extLst>
          </p:cNvPr>
          <p:cNvGraphicFramePr>
            <a:graphicFrameLocks noGrp="1"/>
          </p:cNvGraphicFramePr>
          <p:nvPr>
            <p:extLst>
              <p:ext uri="{D42A27DB-BD31-4B8C-83A1-F6EECF244321}">
                <p14:modId xmlns:p14="http://schemas.microsoft.com/office/powerpoint/2010/main" val="3499982648"/>
              </p:ext>
            </p:extLst>
          </p:nvPr>
        </p:nvGraphicFramePr>
        <p:xfrm>
          <a:off x="2272837" y="3235154"/>
          <a:ext cx="3565052" cy="2025650"/>
        </p:xfrm>
        <a:graphic>
          <a:graphicData uri="http://schemas.openxmlformats.org/drawingml/2006/table">
            <a:tbl>
              <a:tblPr>
                <a:tableStyleId>{69C7853C-536D-4A76-A0AE-DD22124D55A5}</a:tableStyleId>
              </a:tblPr>
              <a:tblGrid>
                <a:gridCol w="891263">
                  <a:extLst>
                    <a:ext uri="{9D8B030D-6E8A-4147-A177-3AD203B41FA5}">
                      <a16:colId xmlns:a16="http://schemas.microsoft.com/office/drawing/2014/main" val="1554753766"/>
                    </a:ext>
                  </a:extLst>
                </a:gridCol>
                <a:gridCol w="891263">
                  <a:extLst>
                    <a:ext uri="{9D8B030D-6E8A-4147-A177-3AD203B41FA5}">
                      <a16:colId xmlns:a16="http://schemas.microsoft.com/office/drawing/2014/main" val="274167434"/>
                    </a:ext>
                  </a:extLst>
                </a:gridCol>
                <a:gridCol w="891263">
                  <a:extLst>
                    <a:ext uri="{9D8B030D-6E8A-4147-A177-3AD203B41FA5}">
                      <a16:colId xmlns:a16="http://schemas.microsoft.com/office/drawing/2014/main" val="4272302162"/>
                    </a:ext>
                  </a:extLst>
                </a:gridCol>
                <a:gridCol w="891263">
                  <a:extLst>
                    <a:ext uri="{9D8B030D-6E8A-4147-A177-3AD203B41FA5}">
                      <a16:colId xmlns:a16="http://schemas.microsoft.com/office/drawing/2014/main" val="2317130856"/>
                    </a:ext>
                  </a:extLst>
                </a:gridCol>
              </a:tblGrid>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area</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totalcrimes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totalpeople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totaltraffic</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977855082"/>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M12 4GJ</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424012124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BL1 1LE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073317503"/>
                  </a:ext>
                </a:extLst>
              </a:tr>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SK5 8BZ</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491776789"/>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SK1 4HU</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513280691"/>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SK3 9EU</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303192427"/>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BL3 5NJ</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627721405"/>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OL8 2RB</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4215386623"/>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BL6 6RL</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225559985"/>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M4 7EU</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682253140"/>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M8 8YT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989698103"/>
                  </a:ext>
                </a:extLst>
              </a:tr>
            </a:tbl>
          </a:graphicData>
        </a:graphic>
      </p:graphicFrame>
    </p:spTree>
    <p:extLst>
      <p:ext uri="{BB962C8B-B14F-4D97-AF65-F5344CB8AC3E}">
        <p14:creationId xmlns:p14="http://schemas.microsoft.com/office/powerpoint/2010/main" val="45304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9</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539443" cy="1415772"/>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For each Crime Type return the most common outcome, its frequency, the total number of cases and the percentage of the most common outcome over all the total cases.</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200329"/>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It might be interesting to analyze the legal outcome for each type of crime in order to identify any bias in the legal system itself.</a:t>
            </a:r>
          </a:p>
        </p:txBody>
      </p:sp>
      <p:sp>
        <p:nvSpPr>
          <p:cNvPr id="2" name="TextBox 1">
            <a:extLst>
              <a:ext uri="{FF2B5EF4-FFF2-40B4-BE49-F238E27FC236}">
                <a16:creationId xmlns:a16="http://schemas.microsoft.com/office/drawing/2014/main" id="{6EE221D2-A73E-FCF7-FC22-495DE8F79BC7}"/>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0.100 seconds / Optimized 0.085 seconds</a:t>
            </a:r>
          </a:p>
        </p:txBody>
      </p:sp>
      <p:graphicFrame>
        <p:nvGraphicFramePr>
          <p:cNvPr id="5" name="Table 4">
            <a:extLst>
              <a:ext uri="{FF2B5EF4-FFF2-40B4-BE49-F238E27FC236}">
                <a16:creationId xmlns:a16="http://schemas.microsoft.com/office/drawing/2014/main" id="{09CB0A2C-F596-F874-56DB-21CB3740C273}"/>
              </a:ext>
            </a:extLst>
          </p:cNvPr>
          <p:cNvGraphicFramePr>
            <a:graphicFrameLocks noGrp="1"/>
          </p:cNvGraphicFramePr>
          <p:nvPr>
            <p:extLst>
              <p:ext uri="{D42A27DB-BD31-4B8C-83A1-F6EECF244321}">
                <p14:modId xmlns:p14="http://schemas.microsoft.com/office/powerpoint/2010/main" val="1853213005"/>
              </p:ext>
            </p:extLst>
          </p:nvPr>
        </p:nvGraphicFramePr>
        <p:xfrm>
          <a:off x="2272837" y="3322347"/>
          <a:ext cx="7219077" cy="2065553"/>
        </p:xfrm>
        <a:graphic>
          <a:graphicData uri="http://schemas.openxmlformats.org/drawingml/2006/table">
            <a:tbl>
              <a:tblPr>
                <a:tableStyleId>{69C7853C-536D-4A76-A0AE-DD22124D55A5}</a:tableStyleId>
              </a:tblPr>
              <a:tblGrid>
                <a:gridCol w="1901952">
                  <a:extLst>
                    <a:ext uri="{9D8B030D-6E8A-4147-A177-3AD203B41FA5}">
                      <a16:colId xmlns:a16="http://schemas.microsoft.com/office/drawing/2014/main" val="1012813038"/>
                    </a:ext>
                  </a:extLst>
                </a:gridCol>
                <a:gridCol w="2763566">
                  <a:extLst>
                    <a:ext uri="{9D8B030D-6E8A-4147-A177-3AD203B41FA5}">
                      <a16:colId xmlns:a16="http://schemas.microsoft.com/office/drawing/2014/main" val="3538149075"/>
                    </a:ext>
                  </a:extLst>
                </a:gridCol>
                <a:gridCol w="859536">
                  <a:extLst>
                    <a:ext uri="{9D8B030D-6E8A-4147-A177-3AD203B41FA5}">
                      <a16:colId xmlns:a16="http://schemas.microsoft.com/office/drawing/2014/main" val="1793189613"/>
                    </a:ext>
                  </a:extLst>
                </a:gridCol>
                <a:gridCol w="804672">
                  <a:extLst>
                    <a:ext uri="{9D8B030D-6E8A-4147-A177-3AD203B41FA5}">
                      <a16:colId xmlns:a16="http://schemas.microsoft.com/office/drawing/2014/main" val="3314179208"/>
                    </a:ext>
                  </a:extLst>
                </a:gridCol>
                <a:gridCol w="889351">
                  <a:extLst>
                    <a:ext uri="{9D8B030D-6E8A-4147-A177-3AD203B41FA5}">
                      <a16:colId xmlns:a16="http://schemas.microsoft.com/office/drawing/2014/main" val="1893641238"/>
                    </a:ext>
                  </a:extLst>
                </a:gridCol>
              </a:tblGrid>
              <a:tr h="116474">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crimetype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mostcommonoutcome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chemeClr val="bg2">
                        <a:lumMod val="50000"/>
                        <a:lumOff val="50000"/>
                      </a:schemeClr>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frequency</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totalcases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chemeClr val="bg2">
                        <a:lumMod val="50000"/>
                        <a:lumOff val="50000"/>
                      </a:schemeClr>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percentage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chemeClr val="bg2">
                        <a:lumMod val="50000"/>
                        <a:lumOff val="50000"/>
                      </a:schemeClr>
                    </a:solidFill>
                  </a:tcPr>
                </a:tc>
                <a:extLst>
                  <a:ext uri="{0D108BD9-81ED-4DB2-BD59-A6C34878D82A}">
                    <a16:rowId xmlns:a16="http://schemas.microsoft.com/office/drawing/2014/main" val="2292102542"/>
                  </a:ext>
                </a:extLst>
              </a:tr>
              <a:tr h="15695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Violence and sexual offences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Unable to prosecute suspect</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3263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8765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37.23</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1591581189"/>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Public order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2773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4839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57.31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3330686953"/>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Criminal damage and arson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2681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3587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74.74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4231430226"/>
                  </a:ext>
                </a:extLst>
              </a:tr>
              <a:tr h="246543">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Burglary</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2468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2807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87.92</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2175877696"/>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Vehicle crime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2388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2598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91.92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940627070"/>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Other theft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1693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2140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79.11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635211993"/>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Shoplifting</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873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1427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61.18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1362427441"/>
                  </a:ext>
                </a:extLst>
              </a:tr>
              <a:tr h="246543">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Other crime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Investigation complete; no suspect identified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275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651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42.24</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236" marR="2236" marT="2236" marB="0" anchor="b">
                    <a:solidFill>
                      <a:srgbClr val="181C30"/>
                    </a:solidFill>
                  </a:tcPr>
                </a:tc>
                <a:extLst>
                  <a:ext uri="{0D108BD9-81ED-4DB2-BD59-A6C34878D82A}">
                    <a16:rowId xmlns:a16="http://schemas.microsoft.com/office/drawing/2014/main" val="3650801231"/>
                  </a:ext>
                </a:extLst>
              </a:tr>
            </a:tbl>
          </a:graphicData>
        </a:graphic>
      </p:graphicFrame>
    </p:spTree>
    <p:extLst>
      <p:ext uri="{BB962C8B-B14F-4D97-AF65-F5344CB8AC3E}">
        <p14:creationId xmlns:p14="http://schemas.microsoft.com/office/powerpoint/2010/main" val="150608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10</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402283" cy="1631216"/>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This query aggregates phone communication data for individuals, calculating metrics like the number of distinct phones per person, total and average call durations, total different calls, and the number of unique call days.</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631216"/>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The intent is to provide support to law enforcement agencies in analyzing telephone traffic for each individual, reporting on key factors such as the distribution of telephone traffic.</a:t>
            </a:r>
          </a:p>
        </p:txBody>
      </p:sp>
      <p:sp>
        <p:nvSpPr>
          <p:cNvPr id="2" name="TextBox 1">
            <a:extLst>
              <a:ext uri="{FF2B5EF4-FFF2-40B4-BE49-F238E27FC236}">
                <a16:creationId xmlns:a16="http://schemas.microsoft.com/office/drawing/2014/main" id="{85879366-832B-D09E-55B4-EF0D652CB571}"/>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0.128 seconds</a:t>
            </a:r>
          </a:p>
        </p:txBody>
      </p:sp>
      <p:graphicFrame>
        <p:nvGraphicFramePr>
          <p:cNvPr id="7" name="Table 6">
            <a:extLst>
              <a:ext uri="{FF2B5EF4-FFF2-40B4-BE49-F238E27FC236}">
                <a16:creationId xmlns:a16="http://schemas.microsoft.com/office/drawing/2014/main" id="{3AF5EF1C-9D9B-02D5-2906-6781FAE303F2}"/>
              </a:ext>
            </a:extLst>
          </p:cNvPr>
          <p:cNvGraphicFramePr>
            <a:graphicFrameLocks noGrp="1"/>
          </p:cNvGraphicFramePr>
          <p:nvPr>
            <p:extLst>
              <p:ext uri="{D42A27DB-BD31-4B8C-83A1-F6EECF244321}">
                <p14:modId xmlns:p14="http://schemas.microsoft.com/office/powerpoint/2010/main" val="2628613147"/>
              </p:ext>
            </p:extLst>
          </p:nvPr>
        </p:nvGraphicFramePr>
        <p:xfrm>
          <a:off x="2272837" y="3224004"/>
          <a:ext cx="5496956" cy="2025650"/>
        </p:xfrm>
        <a:graphic>
          <a:graphicData uri="http://schemas.openxmlformats.org/drawingml/2006/table">
            <a:tbl>
              <a:tblPr>
                <a:tableStyleId>{69C7853C-536D-4A76-A0AE-DD22124D55A5}</a:tableStyleId>
              </a:tblPr>
              <a:tblGrid>
                <a:gridCol w="710692">
                  <a:extLst>
                    <a:ext uri="{9D8B030D-6E8A-4147-A177-3AD203B41FA5}">
                      <a16:colId xmlns:a16="http://schemas.microsoft.com/office/drawing/2014/main" val="414653624"/>
                    </a:ext>
                  </a:extLst>
                </a:gridCol>
                <a:gridCol w="1166368">
                  <a:extLst>
                    <a:ext uri="{9D8B030D-6E8A-4147-A177-3AD203B41FA5}">
                      <a16:colId xmlns:a16="http://schemas.microsoft.com/office/drawing/2014/main" val="728891167"/>
                    </a:ext>
                  </a:extLst>
                </a:gridCol>
                <a:gridCol w="840232">
                  <a:extLst>
                    <a:ext uri="{9D8B030D-6E8A-4147-A177-3AD203B41FA5}">
                      <a16:colId xmlns:a16="http://schemas.microsoft.com/office/drawing/2014/main" val="1831850941"/>
                    </a:ext>
                  </a:extLst>
                </a:gridCol>
                <a:gridCol w="1031748">
                  <a:extLst>
                    <a:ext uri="{9D8B030D-6E8A-4147-A177-3AD203B41FA5}">
                      <a16:colId xmlns:a16="http://schemas.microsoft.com/office/drawing/2014/main" val="458007175"/>
                    </a:ext>
                  </a:extLst>
                </a:gridCol>
                <a:gridCol w="713232">
                  <a:extLst>
                    <a:ext uri="{9D8B030D-6E8A-4147-A177-3AD203B41FA5}">
                      <a16:colId xmlns:a16="http://schemas.microsoft.com/office/drawing/2014/main" val="2091180018"/>
                    </a:ext>
                  </a:extLst>
                </a:gridCol>
                <a:gridCol w="1034684">
                  <a:extLst>
                    <a:ext uri="{9D8B030D-6E8A-4147-A177-3AD203B41FA5}">
                      <a16:colId xmlns:a16="http://schemas.microsoft.com/office/drawing/2014/main" val="1295304188"/>
                    </a:ext>
                  </a:extLst>
                </a:gridCol>
              </a:tblGrid>
              <a:tr h="184150">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personid</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numdistinctphones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totalcalltime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avgcallduration</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totcalls</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distinctcalldate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3568704767"/>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190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47.5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64144743"/>
                  </a:ext>
                </a:extLst>
              </a:tr>
              <a:tr h="184150">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182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947451660"/>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426325748"/>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234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58.5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37009085"/>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132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679967876"/>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055243879"/>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116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58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493270762"/>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272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465084381"/>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158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332827647"/>
                  </a:ext>
                </a:extLst>
              </a:tr>
              <a:tr h="184150">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250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62.5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157715578"/>
                  </a:ext>
                </a:extLst>
              </a:tr>
            </a:tbl>
          </a:graphicData>
        </a:graphic>
      </p:graphicFrame>
    </p:spTree>
    <p:extLst>
      <p:ext uri="{BB962C8B-B14F-4D97-AF65-F5344CB8AC3E}">
        <p14:creationId xmlns:p14="http://schemas.microsoft.com/office/powerpoint/2010/main" val="1177355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8A5AD4-4FED-AA3C-43A7-A6545041A94C}"/>
              </a:ext>
            </a:extLst>
          </p:cNvPr>
          <p:cNvSpPr txBox="1"/>
          <p:nvPr/>
        </p:nvSpPr>
        <p:spPr>
          <a:xfrm>
            <a:off x="692397" y="466012"/>
            <a:ext cx="5788152" cy="1015663"/>
          </a:xfrm>
          <a:prstGeom prst="rect">
            <a:avLst/>
          </a:prstGeom>
          <a:noFill/>
        </p:spPr>
        <p:txBody>
          <a:bodyPr wrap="square" rtlCol="0">
            <a:spAutoFit/>
          </a:bodyPr>
          <a:lstStyle/>
          <a:p>
            <a:r>
              <a:rPr lang="en-US" sz="6000" dirty="0"/>
              <a:t>Thanks!</a:t>
            </a:r>
          </a:p>
        </p:txBody>
      </p:sp>
      <p:grpSp>
        <p:nvGrpSpPr>
          <p:cNvPr id="12" name="Group 11">
            <a:extLst>
              <a:ext uri="{FF2B5EF4-FFF2-40B4-BE49-F238E27FC236}">
                <a16:creationId xmlns:a16="http://schemas.microsoft.com/office/drawing/2014/main" id="{E1775988-E163-A3FE-A8B4-F52341C1FB47}"/>
              </a:ext>
            </a:extLst>
          </p:cNvPr>
          <p:cNvGrpSpPr/>
          <p:nvPr/>
        </p:nvGrpSpPr>
        <p:grpSpPr>
          <a:xfrm>
            <a:off x="8605528" y="5813752"/>
            <a:ext cx="4589171" cy="401219"/>
            <a:chOff x="8593740" y="6171970"/>
            <a:chExt cx="4589171" cy="401219"/>
          </a:xfrm>
        </p:grpSpPr>
        <p:sp>
          <p:nvSpPr>
            <p:cNvPr id="4" name="TextBox 3">
              <a:extLst>
                <a:ext uri="{FF2B5EF4-FFF2-40B4-BE49-F238E27FC236}">
                  <a16:creationId xmlns:a16="http://schemas.microsoft.com/office/drawing/2014/main" id="{3D2A8C77-2DBF-583C-2730-D6554D7A541B}"/>
                </a:ext>
              </a:extLst>
            </p:cNvPr>
            <p:cNvSpPr txBox="1"/>
            <p:nvPr/>
          </p:nvSpPr>
          <p:spPr>
            <a:xfrm>
              <a:off x="8994959" y="6187913"/>
              <a:ext cx="4187952" cy="369332"/>
            </a:xfrm>
            <a:prstGeom prst="rect">
              <a:avLst/>
            </a:prstGeom>
            <a:noFill/>
          </p:spPr>
          <p:txBody>
            <a:bodyPr wrap="square" rtlCol="0">
              <a:spAutoFit/>
            </a:bodyPr>
            <a:lstStyle/>
            <a:p>
              <a:r>
                <a:rPr lang="en-US" dirty="0">
                  <a:solidFill>
                    <a:srgbClr val="CC87FF"/>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Check-out our code!</a:t>
              </a:r>
              <a:endParaRPr lang="en-US" dirty="0">
                <a:solidFill>
                  <a:srgbClr val="CC87FF"/>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blue cat in a purple circle&#10;&#10;Description automatically generated">
              <a:extLst>
                <a:ext uri="{FF2B5EF4-FFF2-40B4-BE49-F238E27FC236}">
                  <a16:creationId xmlns:a16="http://schemas.microsoft.com/office/drawing/2014/main" id="{EAC60DE3-EDCA-3FB5-EB83-9906312BE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40" y="6171970"/>
              <a:ext cx="401219" cy="401219"/>
            </a:xfrm>
            <a:prstGeom prst="rect">
              <a:avLst/>
            </a:prstGeom>
          </p:spPr>
        </p:pic>
      </p:grpSp>
      <p:sp>
        <p:nvSpPr>
          <p:cNvPr id="13" name="Rectangle 12">
            <a:extLst>
              <a:ext uri="{FF2B5EF4-FFF2-40B4-BE49-F238E27FC236}">
                <a16:creationId xmlns:a16="http://schemas.microsoft.com/office/drawing/2014/main" id="{8EFF71CE-D877-F85C-DD08-CBCCDE0E467E}"/>
              </a:ext>
            </a:extLst>
          </p:cNvPr>
          <p:cNvSpPr/>
          <p:nvPr/>
        </p:nvSpPr>
        <p:spPr>
          <a:xfrm>
            <a:off x="150829" y="160256"/>
            <a:ext cx="11868346" cy="6532775"/>
          </a:xfrm>
          <a:prstGeom prst="rect">
            <a:avLst/>
          </a:prstGeom>
          <a:noFill/>
          <a:ln w="19050">
            <a:solidFill>
              <a:srgbClr val="CC87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1B1A08-5AD7-B617-7C2F-25B440DA28B1}"/>
              </a:ext>
            </a:extLst>
          </p:cNvPr>
          <p:cNvGrpSpPr/>
          <p:nvPr/>
        </p:nvGrpSpPr>
        <p:grpSpPr>
          <a:xfrm>
            <a:off x="2793063" y="1787431"/>
            <a:ext cx="6605873" cy="3093404"/>
            <a:chOff x="4732687" y="1229133"/>
            <a:chExt cx="6605873" cy="3093404"/>
          </a:xfrm>
        </p:grpSpPr>
        <p:sp>
          <p:nvSpPr>
            <p:cNvPr id="3" name="TextBox 2">
              <a:extLst>
                <a:ext uri="{FF2B5EF4-FFF2-40B4-BE49-F238E27FC236}">
                  <a16:creationId xmlns:a16="http://schemas.microsoft.com/office/drawing/2014/main" id="{E336100C-EAFB-F2C3-15CE-FF3EDC2AF083}"/>
                </a:ext>
              </a:extLst>
            </p:cNvPr>
            <p:cNvSpPr txBox="1"/>
            <p:nvPr/>
          </p:nvSpPr>
          <p:spPr>
            <a:xfrm>
              <a:off x="8055864" y="3579303"/>
              <a:ext cx="3282696" cy="338554"/>
            </a:xfrm>
            <a:prstGeom prst="rect">
              <a:avLst/>
            </a:prstGeom>
            <a:noFill/>
          </p:spPr>
          <p:txBody>
            <a:bodyPr wrap="square" rtlCol="0">
              <a:spAutoFit/>
            </a:bodyPr>
            <a:lstStyle/>
            <a:p>
              <a:r>
                <a:rPr lang="en-US" sz="1600" dirty="0">
                  <a:solidFill>
                    <a:srgbClr val="CC87FF"/>
                  </a:solidFill>
                </a:rPr>
                <a:t>Mario </a:t>
              </a:r>
              <a:r>
                <a:rPr lang="en-US" sz="1600" dirty="0" err="1">
                  <a:solidFill>
                    <a:srgbClr val="CC87FF"/>
                  </a:solidFill>
                </a:rPr>
                <a:t>Edoardo</a:t>
              </a:r>
              <a:r>
                <a:rPr lang="en-US" sz="1600" dirty="0">
                  <a:solidFill>
                    <a:srgbClr val="CC87FF"/>
                  </a:solidFill>
                </a:rPr>
                <a:t> </a:t>
              </a:r>
              <a:r>
                <a:rPr lang="en-US" sz="1600" dirty="0" err="1">
                  <a:solidFill>
                    <a:srgbClr val="CC87FF"/>
                  </a:solidFill>
                </a:rPr>
                <a:t>Pandolfo</a:t>
              </a:r>
              <a:r>
                <a:rPr lang="en-US" sz="1600" dirty="0">
                  <a:solidFill>
                    <a:srgbClr val="CC87FF"/>
                  </a:solidFill>
                </a:rPr>
                <a:t> </a:t>
              </a:r>
              <a:r>
                <a:rPr lang="en-US" sz="1600" dirty="0"/>
                <a:t>- </a:t>
              </a:r>
              <a:r>
                <a:rPr lang="en-US" sz="1600" dirty="0">
                  <a:latin typeface="Calibri" panose="020F0502020204030204" pitchFamily="34" charset="0"/>
                  <a:ea typeface="Calibri" panose="020F0502020204030204" pitchFamily="34" charset="0"/>
                  <a:cs typeface="Calibri" panose="020F0502020204030204" pitchFamily="34" charset="0"/>
                </a:rPr>
                <a:t>1835189</a:t>
              </a:r>
            </a:p>
          </p:txBody>
        </p:sp>
        <p:pic>
          <p:nvPicPr>
            <p:cNvPr id="8" name="Picture 7" descr="A sloth sitting at a computer&#10;&#10;Description automatically generated">
              <a:extLst>
                <a:ext uri="{FF2B5EF4-FFF2-40B4-BE49-F238E27FC236}">
                  <a16:creationId xmlns:a16="http://schemas.microsoft.com/office/drawing/2014/main" id="{DCAB01FA-14F6-736C-1A8D-E9DCB97B3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9311" y="1266425"/>
              <a:ext cx="2108785" cy="2108785"/>
            </a:xfrm>
            <a:prstGeom prst="ellipse">
              <a:avLst/>
            </a:prstGeom>
            <a:ln>
              <a:noFill/>
            </a:ln>
            <a:effectLst>
              <a:softEdge rad="112500"/>
            </a:effectLst>
          </p:spPr>
        </p:pic>
        <p:pic>
          <p:nvPicPr>
            <p:cNvPr id="10" name="Picture 9" descr="A cartoon of a dog using a computer&#10;&#10;Description automatically generated">
              <a:extLst>
                <a:ext uri="{FF2B5EF4-FFF2-40B4-BE49-F238E27FC236}">
                  <a16:creationId xmlns:a16="http://schemas.microsoft.com/office/drawing/2014/main" id="{4FA025DC-8842-FB93-2C20-83022AB1C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5528" y="1229133"/>
              <a:ext cx="2183369" cy="2183369"/>
            </a:xfrm>
            <a:prstGeom prst="ellipse">
              <a:avLst/>
            </a:prstGeom>
            <a:ln>
              <a:noFill/>
            </a:ln>
            <a:effectLst>
              <a:softEdge rad="112500"/>
            </a:effectLst>
          </p:spPr>
        </p:pic>
        <p:sp>
          <p:nvSpPr>
            <p:cNvPr id="11" name="TextBox 10">
              <a:extLst>
                <a:ext uri="{FF2B5EF4-FFF2-40B4-BE49-F238E27FC236}">
                  <a16:creationId xmlns:a16="http://schemas.microsoft.com/office/drawing/2014/main" id="{189EF5E9-2FF9-6F3C-A0F4-974128E1D7CA}"/>
                </a:ext>
              </a:extLst>
            </p:cNvPr>
            <p:cNvSpPr txBox="1"/>
            <p:nvPr/>
          </p:nvSpPr>
          <p:spPr>
            <a:xfrm>
              <a:off x="4732687" y="3583302"/>
              <a:ext cx="2542032" cy="338554"/>
            </a:xfrm>
            <a:prstGeom prst="rect">
              <a:avLst/>
            </a:prstGeom>
            <a:noFill/>
          </p:spPr>
          <p:txBody>
            <a:bodyPr wrap="square" rtlCol="0">
              <a:spAutoFit/>
            </a:bodyPr>
            <a:lstStyle/>
            <a:p>
              <a:r>
                <a:rPr lang="en-US" sz="1600" dirty="0">
                  <a:solidFill>
                    <a:srgbClr val="CC87FF"/>
                  </a:solidFill>
                </a:rPr>
                <a:t>Enrico Grimaldi </a:t>
              </a:r>
              <a:r>
                <a:rPr lang="en-US" sz="1600" dirty="0"/>
                <a:t>- </a:t>
              </a:r>
              <a:r>
                <a:rPr lang="en-US" sz="1600" dirty="0">
                  <a:latin typeface="Calibri" panose="020F0502020204030204" pitchFamily="34" charset="0"/>
                  <a:ea typeface="Calibri" panose="020F0502020204030204" pitchFamily="34" charset="0"/>
                  <a:cs typeface="Calibri" panose="020F0502020204030204" pitchFamily="34" charset="0"/>
                </a:rPr>
                <a:t>1884443</a:t>
              </a:r>
            </a:p>
          </p:txBody>
        </p:sp>
        <p:grpSp>
          <p:nvGrpSpPr>
            <p:cNvPr id="14" name="Group 13">
              <a:extLst>
                <a:ext uri="{FF2B5EF4-FFF2-40B4-BE49-F238E27FC236}">
                  <a16:creationId xmlns:a16="http://schemas.microsoft.com/office/drawing/2014/main" id="{0E14874F-9454-EF86-86DA-F1916A638C3A}"/>
                </a:ext>
              </a:extLst>
            </p:cNvPr>
            <p:cNvGrpSpPr/>
            <p:nvPr/>
          </p:nvGrpSpPr>
          <p:grpSpPr>
            <a:xfrm>
              <a:off x="5129772" y="3921318"/>
              <a:ext cx="1747862" cy="401219"/>
              <a:chOff x="8593740" y="6171970"/>
              <a:chExt cx="1747862" cy="401219"/>
            </a:xfrm>
          </p:grpSpPr>
          <p:sp>
            <p:nvSpPr>
              <p:cNvPr id="15" name="TextBox 14">
                <a:extLst>
                  <a:ext uri="{FF2B5EF4-FFF2-40B4-BE49-F238E27FC236}">
                    <a16:creationId xmlns:a16="http://schemas.microsoft.com/office/drawing/2014/main" id="{F262D0CE-02B9-E671-B4CF-AB56241A08C0}"/>
                  </a:ext>
                </a:extLst>
              </p:cNvPr>
              <p:cNvSpPr txBox="1"/>
              <p:nvPr/>
            </p:nvSpPr>
            <p:spPr>
              <a:xfrm>
                <a:off x="8994959" y="6187913"/>
                <a:ext cx="1346643" cy="369332"/>
              </a:xfrm>
              <a:prstGeom prst="rect">
                <a:avLst/>
              </a:prstGeom>
              <a:noFill/>
            </p:spPr>
            <p:txBody>
              <a:bodyPr wrap="square" rtlCol="0">
                <a:spAutoFit/>
              </a:bodyPr>
              <a:lstStyle/>
              <a:p>
                <a:r>
                  <a:rPr lang="en-US" dirty="0">
                    <a:solidFill>
                      <a:srgbClr val="CC87FF"/>
                    </a:solid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Engrima18</a:t>
                </a:r>
                <a:endParaRPr lang="en-US" dirty="0">
                  <a:solidFill>
                    <a:srgbClr val="CC87FF"/>
                  </a:solidFill>
                  <a:latin typeface="Calibri" panose="020F0502020204030204" pitchFamily="34" charset="0"/>
                  <a:ea typeface="Calibri" panose="020F0502020204030204" pitchFamily="34" charset="0"/>
                  <a:cs typeface="Calibri" panose="020F0502020204030204" pitchFamily="34" charset="0"/>
                </a:endParaRPr>
              </a:p>
            </p:txBody>
          </p:sp>
          <p:pic>
            <p:nvPicPr>
              <p:cNvPr id="16" name="Picture 15" descr="A blue cat in a purple circle&#10;&#10;Description automatically generated">
                <a:extLst>
                  <a:ext uri="{FF2B5EF4-FFF2-40B4-BE49-F238E27FC236}">
                    <a16:creationId xmlns:a16="http://schemas.microsoft.com/office/drawing/2014/main" id="{92A16255-6D1A-84DF-D538-19C2E723D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40" y="6171970"/>
                <a:ext cx="401219" cy="401219"/>
              </a:xfrm>
              <a:prstGeom prst="rect">
                <a:avLst/>
              </a:prstGeom>
            </p:spPr>
          </p:pic>
        </p:grpSp>
        <p:grpSp>
          <p:nvGrpSpPr>
            <p:cNvPr id="17" name="Group 16">
              <a:extLst>
                <a:ext uri="{FF2B5EF4-FFF2-40B4-BE49-F238E27FC236}">
                  <a16:creationId xmlns:a16="http://schemas.microsoft.com/office/drawing/2014/main" id="{4323973D-F780-74AF-1951-57A554D06AC7}"/>
                </a:ext>
              </a:extLst>
            </p:cNvPr>
            <p:cNvGrpSpPr/>
            <p:nvPr/>
          </p:nvGrpSpPr>
          <p:grpSpPr>
            <a:xfrm>
              <a:off x="9146746" y="3921318"/>
              <a:ext cx="1100933" cy="401219"/>
              <a:chOff x="8593740" y="6171970"/>
              <a:chExt cx="1100933" cy="401219"/>
            </a:xfrm>
          </p:grpSpPr>
          <p:sp>
            <p:nvSpPr>
              <p:cNvPr id="18" name="TextBox 17">
                <a:extLst>
                  <a:ext uri="{FF2B5EF4-FFF2-40B4-BE49-F238E27FC236}">
                    <a16:creationId xmlns:a16="http://schemas.microsoft.com/office/drawing/2014/main" id="{6F59EA57-DB31-B2BE-25D6-0539A0758C82}"/>
                  </a:ext>
                </a:extLst>
              </p:cNvPr>
              <p:cNvSpPr txBox="1"/>
              <p:nvPr/>
            </p:nvSpPr>
            <p:spPr>
              <a:xfrm>
                <a:off x="8994959" y="6187913"/>
                <a:ext cx="699714" cy="369332"/>
              </a:xfrm>
              <a:prstGeom prst="rect">
                <a:avLst/>
              </a:prstGeom>
              <a:noFill/>
            </p:spPr>
            <p:txBody>
              <a:bodyPr wrap="square" rtlCol="0">
                <a:spAutoFit/>
              </a:bodyPr>
              <a:lstStyle/>
              <a:p>
                <a:r>
                  <a:rPr lang="en-US" dirty="0" err="1">
                    <a:solidFill>
                      <a:srgbClr val="CC87FF"/>
                    </a:solid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JRhin</a:t>
                </a:r>
                <a:endParaRPr lang="en-US" dirty="0">
                  <a:solidFill>
                    <a:srgbClr val="CC87FF"/>
                  </a:solidFill>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descr="A blue cat in a purple circle&#10;&#10;Description automatically generated">
                <a:extLst>
                  <a:ext uri="{FF2B5EF4-FFF2-40B4-BE49-F238E27FC236}">
                    <a16:creationId xmlns:a16="http://schemas.microsoft.com/office/drawing/2014/main" id="{3AFECB98-B0ED-5209-923C-048DAF7EF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40" y="6171970"/>
                <a:ext cx="401219" cy="401219"/>
              </a:xfrm>
              <a:prstGeom prst="rect">
                <a:avLst/>
              </a:prstGeom>
            </p:spPr>
          </p:pic>
        </p:grpSp>
      </p:grpSp>
    </p:spTree>
    <p:extLst>
      <p:ext uri="{BB962C8B-B14F-4D97-AF65-F5344CB8AC3E}">
        <p14:creationId xmlns:p14="http://schemas.microsoft.com/office/powerpoint/2010/main" val="165748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491924-6207-8626-DB89-2D72EA7E6350}"/>
              </a:ext>
            </a:extLst>
          </p:cNvPr>
          <p:cNvSpPr txBox="1"/>
          <p:nvPr/>
        </p:nvSpPr>
        <p:spPr>
          <a:xfrm>
            <a:off x="2227117" y="841710"/>
            <a:ext cx="3565053" cy="2277547"/>
          </a:xfrm>
          <a:prstGeom prst="rect">
            <a:avLst/>
          </a:prstGeom>
          <a:noFill/>
        </p:spPr>
        <p:txBody>
          <a:bodyPr wrap="square" rtlCol="0">
            <a:spAutoFit/>
          </a:bodyPr>
          <a:lstStyle/>
          <a:p>
            <a:r>
              <a:rPr lang="en-US" sz="1600" b="1" dirty="0">
                <a:solidFill>
                  <a:schemeClr val="bg2">
                    <a:lumMod val="50000"/>
                    <a:lumOff val="50000"/>
                  </a:schemeClr>
                </a:solidFill>
              </a:rPr>
              <a:t>Objective: </a:t>
            </a:r>
          </a:p>
          <a:p>
            <a:endParaRPr lang="en-US" sz="1400" dirty="0"/>
          </a:p>
          <a:p>
            <a:r>
              <a:rPr lang="en-US" sz="1400" dirty="0"/>
              <a:t>We will employ PostgreSQL to query a comprehensive crime dataset, aiming to extract both quantitative and qualitative insights. These insights will assist investigative units, law enforcement agencies, and any institutions or companies interested in studying social phenomena for forensic sciences.</a:t>
            </a:r>
          </a:p>
        </p:txBody>
      </p:sp>
      <p:sp>
        <p:nvSpPr>
          <p:cNvPr id="12" name="TextBox 11">
            <a:extLst>
              <a:ext uri="{FF2B5EF4-FFF2-40B4-BE49-F238E27FC236}">
                <a16:creationId xmlns:a16="http://schemas.microsoft.com/office/drawing/2014/main" id="{139FF64D-D3E2-2CAF-B198-CB7F82E204EE}"/>
              </a:ext>
            </a:extLst>
          </p:cNvPr>
          <p:cNvSpPr txBox="1"/>
          <p:nvPr/>
        </p:nvSpPr>
        <p:spPr>
          <a:xfrm>
            <a:off x="6364224" y="841710"/>
            <a:ext cx="4137106" cy="3785652"/>
          </a:xfrm>
          <a:prstGeom prst="rect">
            <a:avLst/>
          </a:prstGeom>
          <a:noFill/>
        </p:spPr>
        <p:txBody>
          <a:bodyPr wrap="square" rtlCol="0">
            <a:spAutoFit/>
          </a:bodyPr>
          <a:lstStyle/>
          <a:p>
            <a:r>
              <a:rPr lang="en-US" sz="1600" b="1" dirty="0">
                <a:solidFill>
                  <a:schemeClr val="bg2">
                    <a:lumMod val="50000"/>
                    <a:lumOff val="50000"/>
                  </a:schemeClr>
                </a:solidFill>
              </a:rPr>
              <a:t>Dataset Overview:</a:t>
            </a:r>
          </a:p>
          <a:p>
            <a:endParaRPr lang="en-US" sz="1400" dirty="0"/>
          </a:p>
          <a:p>
            <a:pPr marL="171450" indent="-171450">
              <a:buFont typeface="Arial" panose="020B0604020202020204" pitchFamily="34" charset="0"/>
              <a:buChar char="•"/>
            </a:pPr>
            <a:r>
              <a:rPr lang="en-US" sz="1400" dirty="0">
                <a:solidFill>
                  <a:schemeClr val="bg2">
                    <a:lumMod val="50000"/>
                    <a:lumOff val="50000"/>
                  </a:schemeClr>
                </a:solidFill>
              </a:rPr>
              <a:t>Source:</a:t>
            </a:r>
            <a:br>
              <a:rPr lang="en-US" sz="1400" dirty="0">
                <a:solidFill>
                  <a:schemeClr val="bg2">
                    <a:lumMod val="50000"/>
                    <a:lumOff val="50000"/>
                  </a:schemeClr>
                </a:solidFill>
              </a:rPr>
            </a:br>
            <a:r>
              <a:rPr lang="en-US" sz="1400" dirty="0"/>
              <a:t>The dataset is provided by the British government.</a:t>
            </a:r>
          </a:p>
          <a:p>
            <a:endParaRPr lang="en-US" sz="1400" dirty="0"/>
          </a:p>
          <a:p>
            <a:pPr marL="171450" indent="-171450">
              <a:buFont typeface="Arial" panose="020B0604020202020204" pitchFamily="34" charset="0"/>
              <a:buChar char="•"/>
            </a:pPr>
            <a:r>
              <a:rPr lang="en-US" sz="1400" dirty="0">
                <a:solidFill>
                  <a:schemeClr val="bg2">
                    <a:lumMod val="50000"/>
                    <a:lumOff val="50000"/>
                  </a:schemeClr>
                </a:solidFill>
              </a:rPr>
              <a:t>Contents: </a:t>
            </a:r>
            <a:br>
              <a:rPr lang="en-US" sz="1400" dirty="0">
                <a:solidFill>
                  <a:schemeClr val="bg2">
                    <a:lumMod val="50000"/>
                    <a:lumOff val="50000"/>
                  </a:schemeClr>
                </a:solidFill>
              </a:rPr>
            </a:br>
            <a:r>
              <a:rPr lang="en-US" sz="1400" dirty="0"/>
              <a:t>It includes data related to crimes, phone records, individuals, and geographic areas specific to the city of Manchester during August 2017.</a:t>
            </a:r>
          </a:p>
          <a:p>
            <a:endParaRPr lang="en-US" sz="1400" dirty="0"/>
          </a:p>
          <a:p>
            <a:pPr marL="171450" indent="-171450">
              <a:buFont typeface="Arial" panose="020B0604020202020204" pitchFamily="34" charset="0"/>
              <a:buChar char="•"/>
            </a:pPr>
            <a:r>
              <a:rPr lang="en-US" sz="1400" dirty="0">
                <a:solidFill>
                  <a:schemeClr val="bg2">
                    <a:lumMod val="50000"/>
                    <a:lumOff val="50000"/>
                  </a:schemeClr>
                </a:solidFill>
              </a:rPr>
              <a:t>Analytical Framework: </a:t>
            </a:r>
            <a:br>
              <a:rPr lang="en-US" sz="1400" dirty="0">
                <a:solidFill>
                  <a:schemeClr val="bg2">
                    <a:lumMod val="50000"/>
                    <a:lumOff val="50000"/>
                  </a:schemeClr>
                </a:solidFill>
              </a:rPr>
            </a:br>
            <a:r>
              <a:rPr lang="en-US" sz="1400" dirty="0"/>
              <a:t>The data will be analyzed using the </a:t>
            </a:r>
            <a:r>
              <a:rPr lang="en-US" sz="1400" dirty="0">
                <a:solidFill>
                  <a:schemeClr val="tx2">
                    <a:lumMod val="75000"/>
                  </a:schemeClr>
                </a:solidFill>
              </a:rPr>
              <a:t>POLE (Person, Object, Location, Event) </a:t>
            </a:r>
            <a:r>
              <a:rPr lang="en-US" sz="1400" dirty="0"/>
              <a:t>framework. This approach is intended to identify recurring patterns and potentially provide predictive deductions.</a:t>
            </a:r>
          </a:p>
        </p:txBody>
      </p:sp>
      <p:sp>
        <p:nvSpPr>
          <p:cNvPr id="14" name="TextBox 13">
            <a:extLst>
              <a:ext uri="{FF2B5EF4-FFF2-40B4-BE49-F238E27FC236}">
                <a16:creationId xmlns:a16="http://schemas.microsoft.com/office/drawing/2014/main" id="{767F880B-3741-FF02-F048-262512EDFCFF}"/>
              </a:ext>
            </a:extLst>
          </p:cNvPr>
          <p:cNvSpPr txBox="1"/>
          <p:nvPr/>
        </p:nvSpPr>
        <p:spPr>
          <a:xfrm>
            <a:off x="1160826" y="5831406"/>
            <a:ext cx="4935174" cy="261610"/>
          </a:xfrm>
          <a:prstGeom prst="rect">
            <a:avLst/>
          </a:prstGeom>
          <a:noFill/>
        </p:spPr>
        <p:txBody>
          <a:bodyPr wrap="square" rtlCol="0">
            <a:spAutoFit/>
          </a:bodyPr>
          <a:lstStyle/>
          <a:p>
            <a:r>
              <a:rPr lang="en-US" sz="1100" dirty="0"/>
              <a:t>The dataset can be accessed through this link: </a:t>
            </a:r>
            <a:r>
              <a:rPr lang="en-US" sz="1100" dirty="0">
                <a:solidFill>
                  <a:schemeClr val="bg2">
                    <a:lumMod val="50000"/>
                    <a:lumOff val="50000"/>
                  </a:schemeClr>
                </a:solidFill>
                <a:hlinkClick r:id="rId2">
                  <a:extLst>
                    <a:ext uri="{A12FA001-AC4F-418D-AE19-62706E023703}">
                      <ahyp:hlinkClr xmlns:ahyp="http://schemas.microsoft.com/office/drawing/2018/hyperlinkcolor" val="tx"/>
                    </a:ext>
                  </a:extLst>
                </a:hlinkClick>
              </a:rPr>
              <a:t>POLE Dataset</a:t>
            </a:r>
            <a:endParaRPr lang="en-US" sz="1100" dirty="0">
              <a:solidFill>
                <a:schemeClr val="bg2">
                  <a:lumMod val="50000"/>
                  <a:lumOff val="50000"/>
                </a:schemeClr>
              </a:solidFill>
            </a:endParaRPr>
          </a:p>
        </p:txBody>
      </p:sp>
      <p:sp>
        <p:nvSpPr>
          <p:cNvPr id="22" name="TextBox 21">
            <a:extLst>
              <a:ext uri="{FF2B5EF4-FFF2-40B4-BE49-F238E27FC236}">
                <a16:creationId xmlns:a16="http://schemas.microsoft.com/office/drawing/2014/main" id="{11ED9595-FB03-36F6-031D-51E447D4CD86}"/>
              </a:ext>
            </a:extLst>
          </p:cNvPr>
          <p:cNvSpPr txBox="1"/>
          <p:nvPr/>
        </p:nvSpPr>
        <p:spPr>
          <a:xfrm>
            <a:off x="2227117" y="3429000"/>
            <a:ext cx="3868883" cy="1631216"/>
          </a:xfrm>
          <a:prstGeom prst="rect">
            <a:avLst/>
          </a:prstGeom>
          <a:noFill/>
        </p:spPr>
        <p:txBody>
          <a:bodyPr wrap="square">
            <a:spAutoFit/>
          </a:bodyPr>
          <a:lstStyle/>
          <a:p>
            <a:r>
              <a:rPr lang="en-US" sz="1600" b="1" dirty="0">
                <a:solidFill>
                  <a:schemeClr val="bg2">
                    <a:lumMod val="50000"/>
                    <a:lumOff val="50000"/>
                  </a:schemeClr>
                </a:solidFill>
              </a:rPr>
              <a:t>Potential Benefits:</a:t>
            </a:r>
          </a:p>
          <a:p>
            <a:endParaRPr lang="en-US" sz="1400" dirty="0"/>
          </a:p>
          <a:p>
            <a:pPr marL="171450" indent="-171450">
              <a:buFont typeface="Arial" panose="020B0604020202020204" pitchFamily="34" charset="0"/>
              <a:buChar char="•"/>
            </a:pPr>
            <a:r>
              <a:rPr lang="en-US" sz="1400" dirty="0"/>
              <a:t>Enhance forensic analysis capabilities.</a:t>
            </a:r>
          </a:p>
          <a:p>
            <a:pPr marL="171450" indent="-171450">
              <a:buFont typeface="Arial" panose="020B0604020202020204" pitchFamily="34" charset="0"/>
              <a:buChar char="•"/>
            </a:pPr>
            <a:r>
              <a:rPr lang="en-US" sz="1400" dirty="0"/>
              <a:t>Support crime prevention and resolution strategies.</a:t>
            </a:r>
          </a:p>
          <a:p>
            <a:pPr marL="171450" indent="-171450">
              <a:buFont typeface="Arial" panose="020B0604020202020204" pitchFamily="34" charset="0"/>
              <a:buChar char="•"/>
            </a:pPr>
            <a:r>
              <a:rPr lang="en-US" sz="1400" dirty="0"/>
              <a:t>Facilitate the understanding of complex social dynamics in urban environments.</a:t>
            </a:r>
          </a:p>
        </p:txBody>
      </p:sp>
    </p:spTree>
    <p:extLst>
      <p:ext uri="{BB962C8B-B14F-4D97-AF65-F5344CB8AC3E}">
        <p14:creationId xmlns:p14="http://schemas.microsoft.com/office/powerpoint/2010/main" val="113847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99075D-13C3-0740-ECE6-7535FED44FA0}"/>
              </a:ext>
            </a:extLst>
          </p:cNvPr>
          <p:cNvSpPr>
            <a:spLocks noGrp="1"/>
          </p:cNvSpPr>
          <p:nvPr>
            <p:ph type="body" idx="1"/>
          </p:nvPr>
        </p:nvSpPr>
        <p:spPr>
          <a:xfrm>
            <a:off x="1805232" y="659781"/>
            <a:ext cx="4088223" cy="710119"/>
          </a:xfrm>
        </p:spPr>
        <p:txBody>
          <a:bodyPr/>
          <a:lstStyle/>
          <a:p>
            <a:r>
              <a:rPr lang="en-US" dirty="0"/>
              <a:t>Original er schema</a:t>
            </a:r>
          </a:p>
        </p:txBody>
      </p:sp>
      <p:pic>
        <p:nvPicPr>
          <p:cNvPr id="8" name="Content Placeholder 7">
            <a:extLst>
              <a:ext uri="{FF2B5EF4-FFF2-40B4-BE49-F238E27FC236}">
                <a16:creationId xmlns:a16="http://schemas.microsoft.com/office/drawing/2014/main" id="{724B5AC8-89A3-551B-2841-8A3390536F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860096" y="1627249"/>
            <a:ext cx="4231268" cy="4033778"/>
          </a:xfrm>
          <a:prstGeom prst="roundRect">
            <a:avLst>
              <a:gd name="adj" fmla="val 4515"/>
            </a:avLst>
          </a:prstGeom>
          <a:effectLst>
            <a:glow rad="139700">
              <a:schemeClr val="accent3">
                <a:satMod val="175000"/>
                <a:alpha val="40000"/>
              </a:schemeClr>
            </a:glow>
          </a:effectLst>
        </p:spPr>
      </p:pic>
      <p:sp>
        <p:nvSpPr>
          <p:cNvPr id="5" name="Text Placeholder 4">
            <a:extLst>
              <a:ext uri="{FF2B5EF4-FFF2-40B4-BE49-F238E27FC236}">
                <a16:creationId xmlns:a16="http://schemas.microsoft.com/office/drawing/2014/main" id="{DD2D3A61-A597-88D3-4F53-478D2DAEC104}"/>
              </a:ext>
            </a:extLst>
          </p:cNvPr>
          <p:cNvSpPr>
            <a:spLocks noGrp="1"/>
          </p:cNvSpPr>
          <p:nvPr>
            <p:ph type="body" sz="quarter" idx="3"/>
          </p:nvPr>
        </p:nvSpPr>
        <p:spPr>
          <a:xfrm>
            <a:off x="6288023" y="659780"/>
            <a:ext cx="4088223" cy="710119"/>
          </a:xfrm>
        </p:spPr>
        <p:txBody>
          <a:bodyPr/>
          <a:lstStyle/>
          <a:p>
            <a:r>
              <a:rPr lang="en-US" dirty="0"/>
              <a:t>Optimized er schema</a:t>
            </a:r>
          </a:p>
        </p:txBody>
      </p:sp>
      <p:pic>
        <p:nvPicPr>
          <p:cNvPr id="10" name="Content Placeholder 9">
            <a:extLst>
              <a:ext uri="{FF2B5EF4-FFF2-40B4-BE49-F238E27FC236}">
                <a16:creationId xmlns:a16="http://schemas.microsoft.com/office/drawing/2014/main" id="{6F107618-EE40-392C-A76A-CE8BF439147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361176" y="1627248"/>
            <a:ext cx="4088223" cy="4033778"/>
          </a:xfrm>
          <a:prstGeom prst="roundRect">
            <a:avLst>
              <a:gd name="adj" fmla="val 2879"/>
            </a:avLst>
          </a:prstGeom>
          <a:effectLst>
            <a:glow rad="139700">
              <a:schemeClr val="accent3">
                <a:satMod val="175000"/>
                <a:alpha val="40000"/>
              </a:schemeClr>
            </a:glow>
            <a:outerShdw blurRad="63500" sx="102000" sy="102000" algn="ctr" rotWithShape="0">
              <a:schemeClr val="bg1">
                <a:alpha val="40000"/>
              </a:schemeClr>
            </a:outerShdw>
            <a:softEdge rad="0"/>
          </a:effectLst>
        </p:spPr>
      </p:pic>
    </p:spTree>
    <p:extLst>
      <p:ext uri="{BB962C8B-B14F-4D97-AF65-F5344CB8AC3E}">
        <p14:creationId xmlns:p14="http://schemas.microsoft.com/office/powerpoint/2010/main" val="106671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C51E374-1412-1574-0A31-1E4FAD9DB504}"/>
              </a:ext>
            </a:extLst>
          </p:cNvPr>
          <p:cNvSpPr txBox="1"/>
          <p:nvPr/>
        </p:nvSpPr>
        <p:spPr>
          <a:xfrm>
            <a:off x="3969638" y="202692"/>
            <a:ext cx="5038725" cy="646331"/>
          </a:xfrm>
          <a:prstGeom prst="rect">
            <a:avLst/>
          </a:prstGeom>
          <a:noFill/>
        </p:spPr>
        <p:txBody>
          <a:bodyPr wrap="square" rtlCol="0">
            <a:spAutoFit/>
          </a:bodyPr>
          <a:lstStyle/>
          <a:p>
            <a:r>
              <a:rPr lang="en-US" sz="3600" dirty="0">
                <a:solidFill>
                  <a:schemeClr val="bg2">
                    <a:lumMod val="50000"/>
                    <a:lumOff val="50000"/>
                  </a:schemeClr>
                </a:solidFill>
                <a:latin typeface="+mj-lt"/>
              </a:rPr>
              <a:t>DB optimization steps</a:t>
            </a:r>
          </a:p>
        </p:txBody>
      </p:sp>
      <p:sp>
        <p:nvSpPr>
          <p:cNvPr id="18" name="TextBox 17">
            <a:extLst>
              <a:ext uri="{FF2B5EF4-FFF2-40B4-BE49-F238E27FC236}">
                <a16:creationId xmlns:a16="http://schemas.microsoft.com/office/drawing/2014/main" id="{56BA77FB-76AC-7D02-FB39-4F45854C0084}"/>
              </a:ext>
            </a:extLst>
          </p:cNvPr>
          <p:cNvSpPr txBox="1"/>
          <p:nvPr/>
        </p:nvSpPr>
        <p:spPr>
          <a:xfrm>
            <a:off x="2067686" y="1150131"/>
            <a:ext cx="4881754" cy="5047536"/>
          </a:xfrm>
          <a:prstGeom prst="rect">
            <a:avLst/>
          </a:prstGeom>
          <a:noFill/>
        </p:spPr>
        <p:txBody>
          <a:bodyPr wrap="square" rtlCol="0">
            <a:spAutoFit/>
          </a:bodyPr>
          <a:lstStyle/>
          <a:p>
            <a:pPr marL="342900" indent="-342900">
              <a:buFont typeface="+mj-lt"/>
              <a:buAutoNum type="arabicPeriod"/>
            </a:pPr>
            <a:r>
              <a:rPr lang="en-US" sz="1600" dirty="0">
                <a:solidFill>
                  <a:schemeClr val="bg2">
                    <a:lumMod val="50000"/>
                    <a:lumOff val="50000"/>
                  </a:schemeClr>
                </a:solidFill>
              </a:rPr>
              <a:t>Change relational schema: </a:t>
            </a:r>
            <a:br>
              <a:rPr lang="en-US" sz="1400" dirty="0"/>
            </a:br>
            <a:r>
              <a:rPr lang="en-US" sz="1400" dirty="0"/>
              <a:t>removing some tables in order to create relations between entities (with </a:t>
            </a:r>
            <a:r>
              <a:rPr lang="en-US" sz="1400" dirty="0">
                <a:solidFill>
                  <a:schemeClr val="tx2">
                    <a:lumMod val="90000"/>
                  </a:schemeClr>
                </a:solidFill>
              </a:rPr>
              <a:t>foreign keys</a:t>
            </a:r>
            <a:r>
              <a:rPr lang="en-US" sz="1400" dirty="0"/>
              <a:t>), normalizing the schema and reducing the number of needed joins.</a:t>
            </a:r>
          </a:p>
          <a:p>
            <a:pPr marL="342900" indent="-342900">
              <a:buFont typeface="+mj-lt"/>
              <a:buAutoNum type="arabicPeriod"/>
            </a:pPr>
            <a:endParaRPr lang="en-US" sz="1400" dirty="0"/>
          </a:p>
          <a:p>
            <a:pPr marL="342900" indent="-342900">
              <a:buFont typeface="+mj-lt"/>
              <a:buAutoNum type="arabicPeriod"/>
            </a:pPr>
            <a:r>
              <a:rPr lang="en-US" sz="1600" dirty="0">
                <a:solidFill>
                  <a:schemeClr val="bg2">
                    <a:lumMod val="50000"/>
                    <a:lumOff val="50000"/>
                  </a:schemeClr>
                </a:solidFill>
              </a:rPr>
              <a:t>New data types:</a:t>
            </a:r>
            <a:br>
              <a:rPr lang="en-US" sz="1400" dirty="0"/>
            </a:br>
            <a:r>
              <a:rPr lang="en-US" sz="1400" dirty="0"/>
              <a:t>using the correct data type for each attribute.</a:t>
            </a:r>
          </a:p>
          <a:p>
            <a:pPr marL="342900" indent="-342900">
              <a:buFont typeface="+mj-lt"/>
              <a:buAutoNum type="arabicPeriod"/>
            </a:pPr>
            <a:endParaRPr lang="en-US" sz="1400" dirty="0"/>
          </a:p>
          <a:p>
            <a:pPr marL="342900" indent="-342900">
              <a:buFont typeface="+mj-lt"/>
              <a:buAutoNum type="arabicPeriod"/>
            </a:pPr>
            <a:r>
              <a:rPr lang="en-US" sz="1600" dirty="0">
                <a:solidFill>
                  <a:schemeClr val="bg2">
                    <a:lumMod val="50000"/>
                    <a:lumOff val="50000"/>
                  </a:schemeClr>
                </a:solidFill>
              </a:rPr>
              <a:t>Procedures definition:</a:t>
            </a:r>
            <a:br>
              <a:rPr lang="en-US" sz="1400" dirty="0"/>
            </a:br>
            <a:r>
              <a:rPr lang="en-US" sz="1400" dirty="0"/>
              <a:t>deploying a cleaner and more reproducible project.</a:t>
            </a:r>
          </a:p>
          <a:p>
            <a:pPr marL="342900" indent="-342900">
              <a:buFont typeface="+mj-lt"/>
              <a:buAutoNum type="arabicPeriod"/>
            </a:pPr>
            <a:endParaRPr lang="en-US" sz="1400" dirty="0"/>
          </a:p>
          <a:p>
            <a:pPr marL="342900" indent="-342900">
              <a:buFont typeface="+mj-lt"/>
              <a:buAutoNum type="arabicPeriod"/>
            </a:pPr>
            <a:r>
              <a:rPr lang="en-US" sz="1600" dirty="0">
                <a:solidFill>
                  <a:schemeClr val="bg2">
                    <a:lumMod val="50000"/>
                    <a:lumOff val="50000"/>
                  </a:schemeClr>
                </a:solidFill>
              </a:rPr>
              <a:t>Indexes creation:</a:t>
            </a:r>
            <a:br>
              <a:rPr lang="en-US" sz="1400" dirty="0"/>
            </a:br>
            <a:r>
              <a:rPr lang="en-US" sz="1400" dirty="0"/>
              <a:t>allowing fast lookup and scanning of critical columns (primary keys).</a:t>
            </a:r>
          </a:p>
          <a:p>
            <a:pPr marL="342900" indent="-342900">
              <a:buFont typeface="+mj-lt"/>
              <a:buAutoNum type="arabicPeriod"/>
            </a:pPr>
            <a:endParaRPr lang="en-US" sz="1400" dirty="0"/>
          </a:p>
          <a:p>
            <a:pPr marL="342900" indent="-342900">
              <a:buFont typeface="+mj-lt"/>
              <a:buAutoNum type="arabicPeriod"/>
            </a:pPr>
            <a:r>
              <a:rPr lang="en-US" sz="1600" dirty="0">
                <a:solidFill>
                  <a:schemeClr val="bg2">
                    <a:lumMod val="50000"/>
                    <a:lumOff val="50000"/>
                  </a:schemeClr>
                </a:solidFill>
              </a:rPr>
              <a:t>Exploiting views:</a:t>
            </a:r>
            <a:br>
              <a:rPr lang="en-US" sz="1400" dirty="0"/>
            </a:br>
            <a:r>
              <a:rPr lang="en-US" sz="1400" dirty="0"/>
              <a:t>precomputing quantities of interest for the overall analysis and speeding-up the queries.</a:t>
            </a:r>
          </a:p>
          <a:p>
            <a:pPr marL="342900" indent="-342900">
              <a:buFont typeface="+mj-lt"/>
              <a:buAutoNum type="arabicPeriod"/>
            </a:pPr>
            <a:endParaRPr lang="en-US" sz="1600" dirty="0"/>
          </a:p>
          <a:p>
            <a:pPr marL="342900" indent="-342900">
              <a:buFont typeface="+mj-lt"/>
              <a:buAutoNum type="arabicPeriod"/>
            </a:pPr>
            <a:r>
              <a:rPr lang="en-US" sz="1600" dirty="0">
                <a:solidFill>
                  <a:schemeClr val="bg2">
                    <a:lumMod val="50000"/>
                    <a:lumOff val="50000"/>
                  </a:schemeClr>
                </a:solidFill>
              </a:rPr>
              <a:t>Adding constraints:</a:t>
            </a:r>
            <a:br>
              <a:rPr lang="en-US" sz="1400" dirty="0"/>
            </a:br>
            <a:r>
              <a:rPr lang="en-US" sz="1400" dirty="0"/>
              <a:t>providing more coherence to the schema.</a:t>
            </a:r>
          </a:p>
          <a:p>
            <a:endParaRPr lang="en-US" sz="1400" dirty="0"/>
          </a:p>
        </p:txBody>
      </p:sp>
      <p:sp>
        <p:nvSpPr>
          <p:cNvPr id="20" name="TextBox 19">
            <a:extLst>
              <a:ext uri="{FF2B5EF4-FFF2-40B4-BE49-F238E27FC236}">
                <a16:creationId xmlns:a16="http://schemas.microsoft.com/office/drawing/2014/main" id="{74708E93-C355-66E6-74EB-D132816595CD}"/>
              </a:ext>
            </a:extLst>
          </p:cNvPr>
          <p:cNvSpPr txBox="1"/>
          <p:nvPr/>
        </p:nvSpPr>
        <p:spPr>
          <a:xfrm>
            <a:off x="7600187" y="1365575"/>
            <a:ext cx="3322006" cy="4616648"/>
          </a:xfrm>
          <a:prstGeom prst="rect">
            <a:avLst/>
          </a:prstGeom>
          <a:noFill/>
        </p:spPr>
        <p:txBody>
          <a:bodyPr wrap="square">
            <a:spAutoFit/>
          </a:bodyPr>
          <a:lstStyle/>
          <a:p>
            <a:r>
              <a:rPr lang="en-US" sz="2400" dirty="0">
                <a:solidFill>
                  <a:srgbClr val="6D79B6"/>
                </a:solidFill>
              </a:rPr>
              <a:t>Advantages</a:t>
            </a:r>
          </a:p>
          <a:p>
            <a:endParaRPr lang="en-US" dirty="0"/>
          </a:p>
          <a:p>
            <a:r>
              <a:rPr lang="en-US" dirty="0"/>
              <a:t>Scalability: {1, 4, 5}</a:t>
            </a:r>
          </a:p>
          <a:p>
            <a:endParaRPr lang="en-US" dirty="0"/>
          </a:p>
          <a:p>
            <a:r>
              <a:rPr lang="en-US" dirty="0"/>
              <a:t>Storage efficiency: {1, 2}</a:t>
            </a:r>
          </a:p>
          <a:p>
            <a:endParaRPr lang="en-US" dirty="0"/>
          </a:p>
          <a:p>
            <a:r>
              <a:rPr lang="en-US" dirty="0"/>
              <a:t>Less redundancy: {1, 3, 5} </a:t>
            </a:r>
          </a:p>
          <a:p>
            <a:endParaRPr lang="en-US" dirty="0"/>
          </a:p>
          <a:p>
            <a:r>
              <a:rPr lang="en-US" dirty="0"/>
              <a:t>Query readability: {1, 3, 5}</a:t>
            </a:r>
          </a:p>
          <a:p>
            <a:endParaRPr lang="en-US" dirty="0"/>
          </a:p>
          <a:p>
            <a:r>
              <a:rPr lang="en-US" dirty="0"/>
              <a:t>Reproducibility: {3, 5}</a:t>
            </a:r>
          </a:p>
          <a:p>
            <a:endParaRPr lang="en-US" dirty="0"/>
          </a:p>
          <a:p>
            <a:r>
              <a:rPr lang="en-US" dirty="0"/>
              <a:t>Fast computation: {1, 2, 4, 5}</a:t>
            </a:r>
          </a:p>
          <a:p>
            <a:endParaRPr lang="en-US" dirty="0"/>
          </a:p>
          <a:p>
            <a:r>
              <a:rPr lang="en-US" dirty="0"/>
              <a:t>Data integrity: {1, 2, 6}</a:t>
            </a:r>
          </a:p>
          <a:p>
            <a:endParaRPr lang="en-US" dirty="0"/>
          </a:p>
        </p:txBody>
      </p:sp>
      <p:sp>
        <p:nvSpPr>
          <p:cNvPr id="37" name="Rectangle 36">
            <a:extLst>
              <a:ext uri="{FF2B5EF4-FFF2-40B4-BE49-F238E27FC236}">
                <a16:creationId xmlns:a16="http://schemas.microsoft.com/office/drawing/2014/main" id="{0A4038C9-1D2F-502F-28D4-A6B8D0E1572C}"/>
              </a:ext>
            </a:extLst>
          </p:cNvPr>
          <p:cNvSpPr/>
          <p:nvPr/>
        </p:nvSpPr>
        <p:spPr>
          <a:xfrm>
            <a:off x="10689336" y="2682312"/>
            <a:ext cx="45719" cy="3299912"/>
          </a:xfrm>
          <a:prstGeom prst="rect">
            <a:avLst/>
          </a:prstGeom>
          <a:solidFill>
            <a:srgbClr val="181C30"/>
          </a:solidFill>
          <a:ln>
            <a:solidFill>
              <a:srgbClr val="181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71B260-ABBD-F754-98A4-0D330C35D6FD}"/>
              </a:ext>
            </a:extLst>
          </p:cNvPr>
          <p:cNvSpPr/>
          <p:nvPr/>
        </p:nvSpPr>
        <p:spPr>
          <a:xfrm>
            <a:off x="10844784" y="3685032"/>
            <a:ext cx="47242" cy="2231136"/>
          </a:xfrm>
          <a:prstGeom prst="rect">
            <a:avLst/>
          </a:prstGeom>
          <a:solidFill>
            <a:srgbClr val="181C30"/>
          </a:solidFill>
          <a:ln>
            <a:solidFill>
              <a:srgbClr val="181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8A5443-FCBD-9643-FC87-A53C1AE7DF96}"/>
              </a:ext>
            </a:extLst>
          </p:cNvPr>
          <p:cNvSpPr/>
          <p:nvPr/>
        </p:nvSpPr>
        <p:spPr>
          <a:xfrm rot="10800000">
            <a:off x="1714499" y="202692"/>
            <a:ext cx="47244" cy="1925265"/>
          </a:xfrm>
          <a:prstGeom prst="rect">
            <a:avLst/>
          </a:prstGeom>
          <a:solidFill>
            <a:srgbClr val="181C30"/>
          </a:solidFill>
          <a:ln>
            <a:solidFill>
              <a:srgbClr val="181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B8E84B3-25E4-DA19-36CC-EA2D4CBC2E87}"/>
              </a:ext>
            </a:extLst>
          </p:cNvPr>
          <p:cNvSpPr/>
          <p:nvPr/>
        </p:nvSpPr>
        <p:spPr>
          <a:xfrm rot="10800000">
            <a:off x="1853756" y="264686"/>
            <a:ext cx="45719" cy="2798553"/>
          </a:xfrm>
          <a:prstGeom prst="rect">
            <a:avLst/>
          </a:prstGeom>
          <a:solidFill>
            <a:srgbClr val="181C30"/>
          </a:solidFill>
          <a:ln>
            <a:solidFill>
              <a:srgbClr val="181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CAE424B-DFB3-1617-279A-2FE8B6CD671F}"/>
              </a:ext>
            </a:extLst>
          </p:cNvPr>
          <p:cNvSpPr/>
          <p:nvPr/>
        </p:nvSpPr>
        <p:spPr>
          <a:xfrm rot="10800000" flipH="1">
            <a:off x="6943916" y="1225296"/>
            <a:ext cx="45719" cy="4690871"/>
          </a:xfrm>
          <a:prstGeom prst="rect">
            <a:avLst/>
          </a:prstGeom>
          <a:solidFill>
            <a:srgbClr val="181C30"/>
          </a:solidFill>
          <a:ln>
            <a:solidFill>
              <a:srgbClr val="181C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1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9742-D6EC-BFF5-7453-204C79F7167E}"/>
              </a:ext>
            </a:extLst>
          </p:cNvPr>
          <p:cNvSpPr>
            <a:spLocks noGrp="1"/>
          </p:cNvSpPr>
          <p:nvPr>
            <p:ph type="title"/>
          </p:nvPr>
        </p:nvSpPr>
        <p:spPr>
          <a:xfrm>
            <a:off x="2359914" y="44249"/>
            <a:ext cx="8130540" cy="789649"/>
          </a:xfrm>
        </p:spPr>
        <p:txBody>
          <a:bodyPr>
            <a:normAutofit/>
          </a:bodyPr>
          <a:lstStyle/>
          <a:p>
            <a:r>
              <a:rPr lang="en-US" sz="2800" dirty="0">
                <a:solidFill>
                  <a:srgbClr val="CC87FF"/>
                </a:solidFill>
              </a:rPr>
              <a:t>Examples of optimized queries </a:t>
            </a:r>
          </a:p>
        </p:txBody>
      </p:sp>
      <p:pic>
        <p:nvPicPr>
          <p:cNvPr id="10" name="Picture 9" descr="A screenshot of a computer program&#10;&#10;Description automatically generated">
            <a:extLst>
              <a:ext uri="{FF2B5EF4-FFF2-40B4-BE49-F238E27FC236}">
                <a16:creationId xmlns:a16="http://schemas.microsoft.com/office/drawing/2014/main" id="{3EE0D97A-0547-6EBE-3C48-20B93344F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717" y="605763"/>
            <a:ext cx="3794695" cy="2546074"/>
          </a:xfrm>
          <a:prstGeom prst="rect">
            <a:avLst/>
          </a:prstGeom>
          <a:ln>
            <a:noFill/>
          </a:ln>
          <a:effectLst>
            <a:softEdge rad="317500"/>
          </a:effectLst>
        </p:spPr>
      </p:pic>
      <p:pic>
        <p:nvPicPr>
          <p:cNvPr id="12" name="Picture 11">
            <a:extLst>
              <a:ext uri="{FF2B5EF4-FFF2-40B4-BE49-F238E27FC236}">
                <a16:creationId xmlns:a16="http://schemas.microsoft.com/office/drawing/2014/main" id="{127623EB-5D60-B020-BA11-84C6B55455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0692" y="605763"/>
            <a:ext cx="3967951" cy="2317000"/>
          </a:xfrm>
          <a:prstGeom prst="rect">
            <a:avLst/>
          </a:prstGeom>
          <a:ln>
            <a:noFill/>
          </a:ln>
          <a:effectLst>
            <a:softEdge rad="317500"/>
          </a:effectLst>
        </p:spPr>
      </p:pic>
      <p:pic>
        <p:nvPicPr>
          <p:cNvPr id="13" name="Picture 12" descr="A screenshot of a computer&#10;&#10;Description automatically generated">
            <a:extLst>
              <a:ext uri="{FF2B5EF4-FFF2-40B4-BE49-F238E27FC236}">
                <a16:creationId xmlns:a16="http://schemas.microsoft.com/office/drawing/2014/main" id="{FD9AFFFD-7A1E-7A08-3AE7-B871C3ACE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463" y="2923701"/>
            <a:ext cx="4285977" cy="2981799"/>
          </a:xfrm>
          <a:prstGeom prst="rect">
            <a:avLst/>
          </a:prstGeom>
          <a:ln>
            <a:noFill/>
          </a:ln>
          <a:effectLst>
            <a:softEdge rad="127000"/>
          </a:effectLst>
        </p:spPr>
      </p:pic>
      <p:pic>
        <p:nvPicPr>
          <p:cNvPr id="14" name="Picture 13" descr="A screenshot of a computer program&#10;&#10;Description automatically generated">
            <a:extLst>
              <a:ext uri="{FF2B5EF4-FFF2-40B4-BE49-F238E27FC236}">
                <a16:creationId xmlns:a16="http://schemas.microsoft.com/office/drawing/2014/main" id="{9D78329A-827E-B709-B8F2-CA010759A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2666" y="2923701"/>
            <a:ext cx="5193229" cy="2736279"/>
          </a:xfrm>
          <a:prstGeom prst="rect">
            <a:avLst/>
          </a:prstGeom>
          <a:ln>
            <a:noFill/>
          </a:ln>
          <a:effectLst>
            <a:softEdge rad="127000"/>
          </a:effectLst>
        </p:spPr>
      </p:pic>
    </p:spTree>
    <p:extLst>
      <p:ext uri="{BB962C8B-B14F-4D97-AF65-F5344CB8AC3E}">
        <p14:creationId xmlns:p14="http://schemas.microsoft.com/office/powerpoint/2010/main" val="1845380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1</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3565053" cy="1631216"/>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Find police officers linked to over 30 unique crime investigations, and list these officers' surnames, badge numbers, and ranks, sorting the results alphabetically by surname.</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631216"/>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The intent is to find the busiest officers (who have several cases to solve) and identify any causal relationships with their seniority, sorting the results by badge number.</a:t>
            </a:r>
          </a:p>
        </p:txBody>
      </p:sp>
      <p:sp>
        <p:nvSpPr>
          <p:cNvPr id="14" name="TextBox 13">
            <a:extLst>
              <a:ext uri="{FF2B5EF4-FFF2-40B4-BE49-F238E27FC236}">
                <a16:creationId xmlns:a16="http://schemas.microsoft.com/office/drawing/2014/main" id="{58EFFC09-41F3-D4F7-7523-80496A84A210}"/>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2.769 seconds / Optimized 0.341 seconds</a:t>
            </a:r>
          </a:p>
        </p:txBody>
      </p:sp>
      <p:graphicFrame>
        <p:nvGraphicFramePr>
          <p:cNvPr id="16" name="Table 15">
            <a:extLst>
              <a:ext uri="{FF2B5EF4-FFF2-40B4-BE49-F238E27FC236}">
                <a16:creationId xmlns:a16="http://schemas.microsoft.com/office/drawing/2014/main" id="{9FA664EB-48AA-B612-091B-44ABF66E5950}"/>
              </a:ext>
            </a:extLst>
          </p:cNvPr>
          <p:cNvGraphicFramePr>
            <a:graphicFrameLocks noGrp="1"/>
          </p:cNvGraphicFramePr>
          <p:nvPr>
            <p:extLst>
              <p:ext uri="{D42A27DB-BD31-4B8C-83A1-F6EECF244321}">
                <p14:modId xmlns:p14="http://schemas.microsoft.com/office/powerpoint/2010/main" val="194429991"/>
              </p:ext>
            </p:extLst>
          </p:nvPr>
        </p:nvGraphicFramePr>
        <p:xfrm>
          <a:off x="2272837" y="3155949"/>
          <a:ext cx="6231084" cy="2260709"/>
        </p:xfrm>
        <a:graphic>
          <a:graphicData uri="http://schemas.openxmlformats.org/drawingml/2006/table">
            <a:tbl>
              <a:tblPr>
                <a:tableStyleId>{69C7853C-536D-4A76-A0AE-DD22124D55A5}</a:tableStyleId>
              </a:tblPr>
              <a:tblGrid>
                <a:gridCol w="2077028">
                  <a:extLst>
                    <a:ext uri="{9D8B030D-6E8A-4147-A177-3AD203B41FA5}">
                      <a16:colId xmlns:a16="http://schemas.microsoft.com/office/drawing/2014/main" val="27232680"/>
                    </a:ext>
                  </a:extLst>
                </a:gridCol>
                <a:gridCol w="2077028">
                  <a:extLst>
                    <a:ext uri="{9D8B030D-6E8A-4147-A177-3AD203B41FA5}">
                      <a16:colId xmlns:a16="http://schemas.microsoft.com/office/drawing/2014/main" val="836465683"/>
                    </a:ext>
                  </a:extLst>
                </a:gridCol>
                <a:gridCol w="2077028">
                  <a:extLst>
                    <a:ext uri="{9D8B030D-6E8A-4147-A177-3AD203B41FA5}">
                      <a16:colId xmlns:a16="http://schemas.microsoft.com/office/drawing/2014/main" val="448000519"/>
                    </a:ext>
                  </a:extLst>
                </a:gridCol>
              </a:tblGrid>
              <a:tr h="205519">
                <a:tc>
                  <a:txBody>
                    <a:bodyPr/>
                    <a:lstStyle/>
                    <a:p>
                      <a:pPr algn="l" fontAlgn="b"/>
                      <a:r>
                        <a:rPr lang="en-US" sz="1100" b="0" u="none" strike="noStrike" dirty="0">
                          <a:solidFill>
                            <a:schemeClr val="tx1"/>
                          </a:solidFill>
                          <a:effectLst/>
                        </a:rPr>
                        <a:t>surname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chemeClr val="bg2">
                        <a:lumMod val="50000"/>
                        <a:lumOff val="50000"/>
                      </a:schemeClr>
                    </a:solidFill>
                  </a:tcPr>
                </a:tc>
                <a:tc>
                  <a:txBody>
                    <a:bodyPr/>
                    <a:lstStyle/>
                    <a:p>
                      <a:pPr algn="l" fontAlgn="b"/>
                      <a:r>
                        <a:rPr lang="en-US" sz="1100" b="0" u="none" strike="noStrike" dirty="0" err="1">
                          <a:solidFill>
                            <a:schemeClr val="tx1"/>
                          </a:solidFill>
                          <a:effectLst/>
                        </a:rPr>
                        <a:t>badge_no</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chemeClr val="bg2">
                        <a:lumMod val="50000"/>
                        <a:lumOff val="50000"/>
                      </a:schemeClr>
                    </a:solidFill>
                  </a:tcPr>
                </a:tc>
                <a:tc>
                  <a:txBody>
                    <a:bodyPr/>
                    <a:lstStyle/>
                    <a:p>
                      <a:pPr algn="l" fontAlgn="b"/>
                      <a:r>
                        <a:rPr lang="en-US" sz="1100" b="0" u="none" strike="noStrike" dirty="0">
                          <a:solidFill>
                            <a:schemeClr val="tx1"/>
                          </a:solidFill>
                          <a:effectLst/>
                        </a:rPr>
                        <a:t>rank</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chemeClr val="bg2">
                        <a:lumMod val="50000"/>
                        <a:lumOff val="50000"/>
                      </a:schemeClr>
                    </a:solidFill>
                  </a:tcPr>
                </a:tc>
                <a:extLst>
                  <a:ext uri="{0D108BD9-81ED-4DB2-BD59-A6C34878D82A}">
                    <a16:rowId xmlns:a16="http://schemas.microsoft.com/office/drawing/2014/main" val="2524176507"/>
                  </a:ext>
                </a:extLst>
              </a:tr>
              <a:tr h="205519">
                <a:tc>
                  <a:txBody>
                    <a:bodyPr/>
                    <a:lstStyle/>
                    <a:p>
                      <a:pPr algn="l" fontAlgn="b"/>
                      <a:r>
                        <a:rPr lang="en-US" sz="1100" b="0" u="none" strike="noStrike">
                          <a:solidFill>
                            <a:schemeClr val="tx1"/>
                          </a:solidFill>
                          <a:effectLst/>
                        </a:rPr>
                        <a:t>Bagby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00-6011813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Sergeant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741910119"/>
                  </a:ext>
                </a:extLst>
              </a:tr>
              <a:tr h="205519">
                <a:tc>
                  <a:txBody>
                    <a:bodyPr/>
                    <a:lstStyle/>
                    <a:p>
                      <a:pPr algn="l" fontAlgn="b"/>
                      <a:r>
                        <a:rPr lang="en-US" sz="1100" b="0" u="none" strike="noStrike">
                          <a:solidFill>
                            <a:schemeClr val="tx1"/>
                          </a:solidFill>
                          <a:effectLst/>
                        </a:rPr>
                        <a:t>Loveridge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01-0363085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Inspector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2849343988"/>
                  </a:ext>
                </a:extLst>
              </a:tr>
              <a:tr h="205519">
                <a:tc>
                  <a:txBody>
                    <a:bodyPr/>
                    <a:lstStyle/>
                    <a:p>
                      <a:pPr algn="l" fontAlgn="b"/>
                      <a:r>
                        <a:rPr lang="en-US" sz="1100" b="0" u="none" strike="noStrike">
                          <a:solidFill>
                            <a:schemeClr val="tx1"/>
                          </a:solidFill>
                          <a:effectLst/>
                        </a:rPr>
                        <a:t>Lumsdaine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dirty="0">
                          <a:solidFill>
                            <a:schemeClr val="tx1"/>
                          </a:solidFill>
                          <a:effectLst/>
                        </a:rPr>
                        <a:t>01-3764299</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Police Constable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1568587810"/>
                  </a:ext>
                </a:extLst>
              </a:tr>
              <a:tr h="205519">
                <a:tc>
                  <a:txBody>
                    <a:bodyPr/>
                    <a:lstStyle/>
                    <a:p>
                      <a:pPr algn="l" fontAlgn="b"/>
                      <a:r>
                        <a:rPr lang="en-US" sz="1100" b="0" u="none" strike="noStrike">
                          <a:solidFill>
                            <a:schemeClr val="tx1"/>
                          </a:solidFill>
                          <a:effectLst/>
                        </a:rPr>
                        <a:t>Reilinger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02-3468866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Sergeant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2501227070"/>
                  </a:ext>
                </a:extLst>
              </a:tr>
              <a:tr h="205519">
                <a:tc>
                  <a:txBody>
                    <a:bodyPr/>
                    <a:lstStyle/>
                    <a:p>
                      <a:pPr algn="l" fontAlgn="b"/>
                      <a:r>
                        <a:rPr lang="en-US" sz="1100" b="0" u="none" strike="noStrike">
                          <a:solidFill>
                            <a:schemeClr val="tx1"/>
                          </a:solidFill>
                          <a:effectLst/>
                        </a:rPr>
                        <a:t>Chesnut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02-6192850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Police Constable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1362945400"/>
                  </a:ext>
                </a:extLst>
              </a:tr>
              <a:tr h="205519">
                <a:tc>
                  <a:txBody>
                    <a:bodyPr/>
                    <a:lstStyle/>
                    <a:p>
                      <a:pPr algn="l" fontAlgn="b"/>
                      <a:r>
                        <a:rPr lang="en-US" sz="1100" b="0" u="none" strike="noStrike">
                          <a:solidFill>
                            <a:schemeClr val="tx1"/>
                          </a:solidFill>
                          <a:effectLst/>
                        </a:rPr>
                        <a:t>Fonte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03-1601856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Sergeant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1173832782"/>
                  </a:ext>
                </a:extLst>
              </a:tr>
              <a:tr h="205519">
                <a:tc>
                  <a:txBody>
                    <a:bodyPr/>
                    <a:lstStyle/>
                    <a:p>
                      <a:pPr algn="l" fontAlgn="b"/>
                      <a:r>
                        <a:rPr lang="en-US" sz="1100" b="0" u="none" strike="noStrike">
                          <a:solidFill>
                            <a:schemeClr val="tx1"/>
                          </a:solidFill>
                          <a:effectLst/>
                        </a:rPr>
                        <a:t>Assard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03-2149839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Police Constable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4072668550"/>
                  </a:ext>
                </a:extLst>
              </a:tr>
              <a:tr h="205519">
                <a:tc>
                  <a:txBody>
                    <a:bodyPr/>
                    <a:lstStyle/>
                    <a:p>
                      <a:pPr algn="l" fontAlgn="b"/>
                      <a:r>
                        <a:rPr lang="en-US" sz="1100" b="0" u="none" strike="noStrike">
                          <a:solidFill>
                            <a:schemeClr val="tx1"/>
                          </a:solidFill>
                          <a:effectLst/>
                        </a:rPr>
                        <a:t>Tams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03-5878006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Inspector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3961236435"/>
                  </a:ext>
                </a:extLst>
              </a:tr>
              <a:tr h="205519">
                <a:tc>
                  <a:txBody>
                    <a:bodyPr/>
                    <a:lstStyle/>
                    <a:p>
                      <a:pPr algn="l" fontAlgn="b"/>
                      <a:r>
                        <a:rPr lang="en-US" sz="1100" b="0" u="none" strike="noStrike">
                          <a:solidFill>
                            <a:schemeClr val="tx1"/>
                          </a:solidFill>
                          <a:effectLst/>
                        </a:rPr>
                        <a:t>Aykroyd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03-6336692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Police Constable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1485624271"/>
                  </a:ext>
                </a:extLst>
              </a:tr>
              <a:tr h="205519">
                <a:tc>
                  <a:txBody>
                    <a:bodyPr/>
                    <a:lstStyle/>
                    <a:p>
                      <a:pPr algn="l" fontAlgn="b"/>
                      <a:r>
                        <a:rPr lang="en-US" sz="1100" b="0" u="none" strike="noStrike">
                          <a:solidFill>
                            <a:schemeClr val="tx1"/>
                          </a:solidFill>
                          <a:effectLst/>
                        </a:rPr>
                        <a:t>Ellwell</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a:solidFill>
                            <a:schemeClr val="tx1"/>
                          </a:solidFill>
                          <a:effectLst/>
                        </a:rPr>
                        <a:t>03-6577521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tc>
                  <a:txBody>
                    <a:bodyPr/>
                    <a:lstStyle/>
                    <a:p>
                      <a:pPr algn="l" fontAlgn="b"/>
                      <a:r>
                        <a:rPr lang="en-US" sz="1100" b="0" u="none" strike="noStrike" dirty="0">
                          <a:solidFill>
                            <a:schemeClr val="tx1"/>
                          </a:solidFill>
                          <a:effectLst/>
                        </a:rPr>
                        <a:t>Police Constable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291" marR="6291" marT="6291" marB="0" anchor="b">
                    <a:solidFill>
                      <a:srgbClr val="181C30"/>
                    </a:solidFill>
                  </a:tcPr>
                </a:tc>
                <a:extLst>
                  <a:ext uri="{0D108BD9-81ED-4DB2-BD59-A6C34878D82A}">
                    <a16:rowId xmlns:a16="http://schemas.microsoft.com/office/drawing/2014/main" val="1735176179"/>
                  </a:ext>
                </a:extLst>
              </a:tr>
            </a:tbl>
          </a:graphicData>
        </a:graphic>
      </p:graphicFrame>
    </p:spTree>
    <p:extLst>
      <p:ext uri="{BB962C8B-B14F-4D97-AF65-F5344CB8AC3E}">
        <p14:creationId xmlns:p14="http://schemas.microsoft.com/office/powerpoint/2010/main" val="58491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2</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3565053" cy="984885"/>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Identify crime hotspots by postcode, aggregating the number of crimes.</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1846659"/>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By considering each area identified by a postcode, we pinpoint the most critical areas in terms of recorded criminal activity in the city, in order to then be able to propose an appropriate strategy for the deployment of anti-crime resources.</a:t>
            </a:r>
          </a:p>
        </p:txBody>
      </p:sp>
      <p:sp>
        <p:nvSpPr>
          <p:cNvPr id="2" name="TextBox 1">
            <a:extLst>
              <a:ext uri="{FF2B5EF4-FFF2-40B4-BE49-F238E27FC236}">
                <a16:creationId xmlns:a16="http://schemas.microsoft.com/office/drawing/2014/main" id="{14E639A9-4E42-9C02-7A5C-641379A37AAD}"/>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0.146 seconds / Optimized 0.101 seconds</a:t>
            </a:r>
          </a:p>
        </p:txBody>
      </p:sp>
      <p:graphicFrame>
        <p:nvGraphicFramePr>
          <p:cNvPr id="5" name="Table 4">
            <a:extLst>
              <a:ext uri="{FF2B5EF4-FFF2-40B4-BE49-F238E27FC236}">
                <a16:creationId xmlns:a16="http://schemas.microsoft.com/office/drawing/2014/main" id="{EB4D86BD-06ED-2D7F-83C1-066866827380}"/>
              </a:ext>
            </a:extLst>
          </p:cNvPr>
          <p:cNvGraphicFramePr>
            <a:graphicFrameLocks noGrp="1"/>
          </p:cNvGraphicFramePr>
          <p:nvPr>
            <p:extLst>
              <p:ext uri="{D42A27DB-BD31-4B8C-83A1-F6EECF244321}">
                <p14:modId xmlns:p14="http://schemas.microsoft.com/office/powerpoint/2010/main" val="2841366354"/>
              </p:ext>
            </p:extLst>
          </p:nvPr>
        </p:nvGraphicFramePr>
        <p:xfrm>
          <a:off x="2272837" y="3228086"/>
          <a:ext cx="3176016" cy="2054062"/>
        </p:xfrm>
        <a:graphic>
          <a:graphicData uri="http://schemas.openxmlformats.org/drawingml/2006/table">
            <a:tbl>
              <a:tblPr>
                <a:tableStyleId>{69C7853C-536D-4A76-A0AE-DD22124D55A5}</a:tableStyleId>
              </a:tblPr>
              <a:tblGrid>
                <a:gridCol w="1588008">
                  <a:extLst>
                    <a:ext uri="{9D8B030D-6E8A-4147-A177-3AD203B41FA5}">
                      <a16:colId xmlns:a16="http://schemas.microsoft.com/office/drawing/2014/main" val="2165742363"/>
                    </a:ext>
                  </a:extLst>
                </a:gridCol>
                <a:gridCol w="1588008">
                  <a:extLst>
                    <a:ext uri="{9D8B030D-6E8A-4147-A177-3AD203B41FA5}">
                      <a16:colId xmlns:a16="http://schemas.microsoft.com/office/drawing/2014/main" val="1382587581"/>
                    </a:ext>
                  </a:extLst>
                </a:gridCol>
              </a:tblGrid>
              <a:tr h="212562">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postcode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crimecount</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2615910440"/>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M1 1LU</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166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78950773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M60 1TA</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111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17076282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M60 9AH</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537395595"/>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M4 3AL</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46</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83755739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M1 3LZ</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41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36037510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M90 2AY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63244336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WN7 5SJ</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811391842"/>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M4 2BS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265347089"/>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M3 1DA</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35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118924656"/>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OL1 1QN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35</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446316721"/>
                  </a:ext>
                </a:extLst>
              </a:tr>
            </a:tbl>
          </a:graphicData>
        </a:graphic>
      </p:graphicFrame>
    </p:spTree>
    <p:extLst>
      <p:ext uri="{BB962C8B-B14F-4D97-AF65-F5344CB8AC3E}">
        <p14:creationId xmlns:p14="http://schemas.microsoft.com/office/powerpoint/2010/main" val="107729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3</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4191971" cy="2062103"/>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Analyze the evolution of crime types over different areas it calculates the absolute daily change in crime counts from one day to the next instead of growth rates.</a:t>
            </a:r>
          </a:p>
          <a:p>
            <a:r>
              <a:rPr lang="en-US" sz="1400" dirty="0"/>
              <a:t>This change measures the volatility without considering the direction of the change (increase or decrease).</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2062103"/>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By analyzing the volatility of the areas crime rate, we can identify areas for which we have a poor ability to predict criminal activity. Conversely, it is possible to analyze those areas for which the crime rate remains rather unchanged over time (whether low or high).</a:t>
            </a:r>
          </a:p>
        </p:txBody>
      </p:sp>
      <p:sp>
        <p:nvSpPr>
          <p:cNvPr id="2" name="TextBox 1">
            <a:extLst>
              <a:ext uri="{FF2B5EF4-FFF2-40B4-BE49-F238E27FC236}">
                <a16:creationId xmlns:a16="http://schemas.microsoft.com/office/drawing/2014/main" id="{69FA7F14-5064-8588-042C-9BB03DDDEAA7}"/>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0.278 seconds / Optimized 0.244 seconds</a:t>
            </a:r>
          </a:p>
        </p:txBody>
      </p:sp>
      <p:graphicFrame>
        <p:nvGraphicFramePr>
          <p:cNvPr id="5" name="Table 4">
            <a:extLst>
              <a:ext uri="{FF2B5EF4-FFF2-40B4-BE49-F238E27FC236}">
                <a16:creationId xmlns:a16="http://schemas.microsoft.com/office/drawing/2014/main" id="{D57E88D2-BAFD-B1A3-D2FB-A15647CB400E}"/>
              </a:ext>
            </a:extLst>
          </p:cNvPr>
          <p:cNvGraphicFramePr>
            <a:graphicFrameLocks noGrp="1"/>
          </p:cNvGraphicFramePr>
          <p:nvPr>
            <p:extLst>
              <p:ext uri="{D42A27DB-BD31-4B8C-83A1-F6EECF244321}">
                <p14:modId xmlns:p14="http://schemas.microsoft.com/office/powerpoint/2010/main" val="425878446"/>
              </p:ext>
            </p:extLst>
          </p:nvPr>
        </p:nvGraphicFramePr>
        <p:xfrm>
          <a:off x="2272837" y="3429000"/>
          <a:ext cx="2770632" cy="2025650"/>
        </p:xfrm>
        <a:graphic>
          <a:graphicData uri="http://schemas.openxmlformats.org/drawingml/2006/table">
            <a:tbl>
              <a:tblPr>
                <a:tableStyleId>{69C7853C-536D-4A76-A0AE-DD22124D55A5}</a:tableStyleId>
              </a:tblPr>
              <a:tblGrid>
                <a:gridCol w="1385316">
                  <a:extLst>
                    <a:ext uri="{9D8B030D-6E8A-4147-A177-3AD203B41FA5}">
                      <a16:colId xmlns:a16="http://schemas.microsoft.com/office/drawing/2014/main" val="4036610646"/>
                    </a:ext>
                  </a:extLst>
                </a:gridCol>
                <a:gridCol w="1385316">
                  <a:extLst>
                    <a:ext uri="{9D8B030D-6E8A-4147-A177-3AD203B41FA5}">
                      <a16:colId xmlns:a16="http://schemas.microsoft.com/office/drawing/2014/main" val="3919766840"/>
                    </a:ext>
                  </a:extLst>
                </a:gridCol>
              </a:tblGrid>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area</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avg_daily_change</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1402679329"/>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M1 1LU</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2.71</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39204499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M60 1TA</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1.87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423588706"/>
                  </a:ext>
                </a:extLst>
              </a:tr>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M1 3EZ</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1.4</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27869715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WN7 5SJ</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1.35</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915026951"/>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M1 3LZ</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1.32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724620567"/>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OL1 1QN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728435856"/>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OL6 8RT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175890799"/>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OL12 6TS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1.13</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223463794"/>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M60 9AH</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3184920799"/>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M3 7JY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354363095"/>
                  </a:ext>
                </a:extLst>
              </a:tr>
            </a:tbl>
          </a:graphicData>
        </a:graphic>
      </p:graphicFrame>
    </p:spTree>
    <p:extLst>
      <p:ext uri="{BB962C8B-B14F-4D97-AF65-F5344CB8AC3E}">
        <p14:creationId xmlns:p14="http://schemas.microsoft.com/office/powerpoint/2010/main" val="112991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146D22-0E81-44E5-8E87-2ACC79F34A15}"/>
              </a:ext>
            </a:extLst>
          </p:cNvPr>
          <p:cNvSpPr txBox="1"/>
          <p:nvPr/>
        </p:nvSpPr>
        <p:spPr>
          <a:xfrm>
            <a:off x="3777805" y="175260"/>
            <a:ext cx="7222427" cy="646331"/>
          </a:xfrm>
          <a:prstGeom prst="rect">
            <a:avLst/>
          </a:prstGeom>
          <a:noFill/>
        </p:spPr>
        <p:txBody>
          <a:bodyPr wrap="square" rtlCol="0">
            <a:spAutoFit/>
          </a:bodyPr>
          <a:lstStyle/>
          <a:p>
            <a:r>
              <a:rPr lang="en-US" sz="3600" dirty="0">
                <a:solidFill>
                  <a:schemeClr val="bg2">
                    <a:lumMod val="50000"/>
                    <a:lumOff val="50000"/>
                  </a:schemeClr>
                </a:solidFill>
                <a:latin typeface="+mj-lt"/>
              </a:rPr>
              <a:t>Data analysis – Query 4</a:t>
            </a:r>
          </a:p>
        </p:txBody>
      </p:sp>
      <p:sp>
        <p:nvSpPr>
          <p:cNvPr id="4" name="TextBox 3">
            <a:extLst>
              <a:ext uri="{FF2B5EF4-FFF2-40B4-BE49-F238E27FC236}">
                <a16:creationId xmlns:a16="http://schemas.microsoft.com/office/drawing/2014/main" id="{6C27BAEA-071D-F3E7-C263-6ED48DE66855}"/>
              </a:ext>
            </a:extLst>
          </p:cNvPr>
          <p:cNvSpPr txBox="1"/>
          <p:nvPr/>
        </p:nvSpPr>
        <p:spPr>
          <a:xfrm>
            <a:off x="2272837" y="1173162"/>
            <a:ext cx="3565053" cy="984885"/>
          </a:xfrm>
          <a:prstGeom prst="rect">
            <a:avLst/>
          </a:prstGeom>
          <a:noFill/>
        </p:spPr>
        <p:txBody>
          <a:bodyPr wrap="square" rtlCol="0">
            <a:spAutoFit/>
          </a:bodyPr>
          <a:lstStyle/>
          <a:p>
            <a:r>
              <a:rPr lang="en-US" sz="1600" b="1" dirty="0">
                <a:solidFill>
                  <a:schemeClr val="bg2">
                    <a:lumMod val="50000"/>
                    <a:lumOff val="50000"/>
                  </a:schemeClr>
                </a:solidFill>
              </a:rPr>
              <a:t>Task: </a:t>
            </a:r>
          </a:p>
          <a:p>
            <a:endParaRPr lang="en-US" sz="1400" dirty="0"/>
          </a:p>
          <a:p>
            <a:r>
              <a:rPr lang="en-US" sz="1400" dirty="0"/>
              <a:t>Find the usage frequency for each vehicle type for the "vehicle crimes".</a:t>
            </a:r>
          </a:p>
        </p:txBody>
      </p:sp>
      <p:sp>
        <p:nvSpPr>
          <p:cNvPr id="13" name="TextBox 12">
            <a:extLst>
              <a:ext uri="{FF2B5EF4-FFF2-40B4-BE49-F238E27FC236}">
                <a16:creationId xmlns:a16="http://schemas.microsoft.com/office/drawing/2014/main" id="{ABF475E5-CF92-D04C-DF31-7DAE36C04134}"/>
              </a:ext>
            </a:extLst>
          </p:cNvPr>
          <p:cNvSpPr txBox="1"/>
          <p:nvPr/>
        </p:nvSpPr>
        <p:spPr>
          <a:xfrm>
            <a:off x="7206138" y="1173162"/>
            <a:ext cx="3565053" cy="2062103"/>
          </a:xfrm>
          <a:prstGeom prst="rect">
            <a:avLst/>
          </a:prstGeom>
          <a:noFill/>
        </p:spPr>
        <p:txBody>
          <a:bodyPr wrap="square" rtlCol="0">
            <a:spAutoFit/>
          </a:bodyPr>
          <a:lstStyle/>
          <a:p>
            <a:r>
              <a:rPr lang="en-US" sz="1600" b="1" dirty="0">
                <a:solidFill>
                  <a:schemeClr val="bg2">
                    <a:lumMod val="50000"/>
                    <a:lumOff val="50000"/>
                  </a:schemeClr>
                </a:solidFill>
              </a:rPr>
              <a:t>Interpretation: </a:t>
            </a:r>
          </a:p>
          <a:p>
            <a:endParaRPr lang="en-US" sz="1400" dirty="0"/>
          </a:p>
          <a:p>
            <a:r>
              <a:rPr lang="en-US" sz="1400" dirty="0"/>
              <a:t>We try to establish greater control over those types of vehicles that are generally more involved in crimes, perhaps because they are of particular interest to thieves or because they are suitable for carrying out criminal tasks such as drug dealing or robbery.</a:t>
            </a:r>
          </a:p>
        </p:txBody>
      </p:sp>
      <p:sp>
        <p:nvSpPr>
          <p:cNvPr id="2" name="TextBox 1">
            <a:extLst>
              <a:ext uri="{FF2B5EF4-FFF2-40B4-BE49-F238E27FC236}">
                <a16:creationId xmlns:a16="http://schemas.microsoft.com/office/drawing/2014/main" id="{CF4476CA-3646-A61C-89FD-25BBCA29859D}"/>
              </a:ext>
            </a:extLst>
          </p:cNvPr>
          <p:cNvSpPr txBox="1"/>
          <p:nvPr/>
        </p:nvSpPr>
        <p:spPr>
          <a:xfrm>
            <a:off x="1152144" y="5907024"/>
            <a:ext cx="7351776" cy="276999"/>
          </a:xfrm>
          <a:prstGeom prst="rect">
            <a:avLst/>
          </a:prstGeom>
          <a:noFill/>
        </p:spPr>
        <p:txBody>
          <a:bodyPr wrap="square" rtlCol="0">
            <a:spAutoFit/>
          </a:bodyPr>
          <a:lstStyle/>
          <a:p>
            <a:r>
              <a:rPr lang="en-US" sz="1200" dirty="0"/>
              <a:t>Query complete: Original 0.216 seconds / Optimized 0.125 seconds</a:t>
            </a:r>
          </a:p>
        </p:txBody>
      </p:sp>
      <p:graphicFrame>
        <p:nvGraphicFramePr>
          <p:cNvPr id="5" name="Table 4">
            <a:extLst>
              <a:ext uri="{FF2B5EF4-FFF2-40B4-BE49-F238E27FC236}">
                <a16:creationId xmlns:a16="http://schemas.microsoft.com/office/drawing/2014/main" id="{E8BDF174-8EBB-1CA6-775C-EF2FC7949B77}"/>
              </a:ext>
            </a:extLst>
          </p:cNvPr>
          <p:cNvGraphicFramePr>
            <a:graphicFrameLocks noGrp="1"/>
          </p:cNvGraphicFramePr>
          <p:nvPr>
            <p:extLst>
              <p:ext uri="{D42A27DB-BD31-4B8C-83A1-F6EECF244321}">
                <p14:modId xmlns:p14="http://schemas.microsoft.com/office/powerpoint/2010/main" val="361384855"/>
              </p:ext>
            </p:extLst>
          </p:nvPr>
        </p:nvGraphicFramePr>
        <p:xfrm>
          <a:off x="2272837" y="3334287"/>
          <a:ext cx="4285488" cy="2024539"/>
        </p:xfrm>
        <a:graphic>
          <a:graphicData uri="http://schemas.openxmlformats.org/drawingml/2006/table">
            <a:tbl>
              <a:tblPr>
                <a:tableStyleId>{69C7853C-536D-4A76-A0AE-DD22124D55A5}</a:tableStyleId>
              </a:tblPr>
              <a:tblGrid>
                <a:gridCol w="1071372">
                  <a:extLst>
                    <a:ext uri="{9D8B030D-6E8A-4147-A177-3AD203B41FA5}">
                      <a16:colId xmlns:a16="http://schemas.microsoft.com/office/drawing/2014/main" val="273488764"/>
                    </a:ext>
                  </a:extLst>
                </a:gridCol>
                <a:gridCol w="1071372">
                  <a:extLst>
                    <a:ext uri="{9D8B030D-6E8A-4147-A177-3AD203B41FA5}">
                      <a16:colId xmlns:a16="http://schemas.microsoft.com/office/drawing/2014/main" val="2024249550"/>
                    </a:ext>
                  </a:extLst>
                </a:gridCol>
                <a:gridCol w="1071372">
                  <a:extLst>
                    <a:ext uri="{9D8B030D-6E8A-4147-A177-3AD203B41FA5}">
                      <a16:colId xmlns:a16="http://schemas.microsoft.com/office/drawing/2014/main" val="2573551046"/>
                    </a:ext>
                  </a:extLst>
                </a:gridCol>
                <a:gridCol w="1071372">
                  <a:extLst>
                    <a:ext uri="{9D8B030D-6E8A-4147-A177-3AD203B41FA5}">
                      <a16:colId xmlns:a16="http://schemas.microsoft.com/office/drawing/2014/main" val="2140332749"/>
                    </a:ext>
                  </a:extLst>
                </a:gridCol>
              </a:tblGrid>
              <a:tr h="183039">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vehiclebrand</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vehiclemodel</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vehiclecount</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tc>
                  <a:txBody>
                    <a:bodyPr/>
                    <a:lstStyle/>
                    <a:p>
                      <a:pPr algn="l" fontAlgn="b"/>
                      <a:r>
                        <a:rPr lang="en-US" sz="1100" b="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crimecount</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chemeClr val="bg2">
                        <a:lumMod val="50000"/>
                        <a:lumOff val="50000"/>
                      </a:schemeClr>
                    </a:solidFill>
                  </a:tcPr>
                </a:tc>
                <a:extLst>
                  <a:ext uri="{0D108BD9-81ED-4DB2-BD59-A6C34878D82A}">
                    <a16:rowId xmlns:a16="http://schemas.microsoft.com/office/drawing/2014/main" val="1561156193"/>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Ford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Mustang</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10</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286981353"/>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Pontiac</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Bonneville</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9</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95005527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Volkswagen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Passat</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722571410"/>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Hyundai</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Sonata</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8</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1388239328"/>
                  </a:ext>
                </a:extLst>
              </a:tr>
              <a:tr h="184150">
                <a:tc>
                  <a:txBody>
                    <a:bodyPr/>
                    <a:lstStyle/>
                    <a:p>
                      <a:pPr algn="l"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Ford</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E-Series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791621883"/>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Mercury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Grand Marquis</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73811955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Ford</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Expedition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860027481"/>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Chrysler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Town &amp; Country</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4281737948"/>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Pontiac</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Grand Prix</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567727191"/>
                  </a:ext>
                </a:extLst>
              </a:tr>
              <a:tr h="184150">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Nissan</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l"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Pathfinder</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tc>
                  <a:txBody>
                    <a:bodyPr/>
                    <a:lstStyle/>
                    <a:p>
                      <a:pPr algn="r" fontAlgn="b"/>
                      <a:r>
                        <a:rPr lang="en-US" sz="1100" b="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6</a:t>
                      </a:r>
                      <a:endParaRPr lang="en-US" sz="11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solidFill>
                      <a:srgbClr val="181C30"/>
                    </a:solidFill>
                  </a:tcPr>
                </a:tc>
                <a:extLst>
                  <a:ext uri="{0D108BD9-81ED-4DB2-BD59-A6C34878D82A}">
                    <a16:rowId xmlns:a16="http://schemas.microsoft.com/office/drawing/2014/main" val="2435379814"/>
                  </a:ext>
                </a:extLst>
              </a:tr>
            </a:tbl>
          </a:graphicData>
        </a:graphic>
      </p:graphicFrame>
    </p:spTree>
    <p:extLst>
      <p:ext uri="{BB962C8B-B14F-4D97-AF65-F5344CB8AC3E}">
        <p14:creationId xmlns:p14="http://schemas.microsoft.com/office/powerpoint/2010/main" val="2605441543"/>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349</TotalTime>
  <Words>1928</Words>
  <Application>Microsoft Office PowerPoint</Application>
  <PresentationFormat>Widescreen</PresentationFormat>
  <Paragraphs>537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Walbaum Display</vt:lpstr>
      <vt:lpstr>RegattaVTI</vt:lpstr>
      <vt:lpstr>PowerPoint Presentation</vt:lpstr>
      <vt:lpstr>PowerPoint Presentation</vt:lpstr>
      <vt:lpstr>PowerPoint Presentation</vt:lpstr>
      <vt:lpstr>PowerPoint Presentation</vt:lpstr>
      <vt:lpstr>Examples of optimized queries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Enrico  Grimaldi</dc:creator>
  <cp:lastModifiedBy>Enrico  Grimaldi</cp:lastModifiedBy>
  <cp:revision>11</cp:revision>
  <dcterms:created xsi:type="dcterms:W3CDTF">2024-04-13T09:05:28Z</dcterms:created>
  <dcterms:modified xsi:type="dcterms:W3CDTF">2024-04-13T14:54:32Z</dcterms:modified>
</cp:coreProperties>
</file>